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8" r:id="rId2"/>
    <p:sldId id="288" r:id="rId3"/>
    <p:sldId id="292" r:id="rId4"/>
    <p:sldId id="260" r:id="rId5"/>
    <p:sldId id="262" r:id="rId6"/>
    <p:sldId id="264" r:id="rId7"/>
    <p:sldId id="279" r:id="rId8"/>
    <p:sldId id="280" r:id="rId9"/>
    <p:sldId id="281" r:id="rId10"/>
    <p:sldId id="290" r:id="rId11"/>
    <p:sldId id="282" r:id="rId12"/>
    <p:sldId id="283" r:id="rId13"/>
    <p:sldId id="284" r:id="rId14"/>
    <p:sldId id="285" r:id="rId15"/>
    <p:sldId id="289" r:id="rId16"/>
    <p:sldId id="287" r:id="rId17"/>
    <p:sldId id="291" r:id="rId18"/>
    <p:sldId id="277" r:id="rId19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94"/>
    <a:srgbClr val="006F9F"/>
    <a:srgbClr val="002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1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9033E-EB6B-4B61-BD0B-9DA084FAAB32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BFDA5-2507-4E5A-A8AC-AB3C051AA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6584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F52F6-D32B-4E41-8069-C6B79F629B21}" type="datetimeFigureOut">
              <a:rPr lang="nl-NL" smtClean="0"/>
              <a:t>10-12-2018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77977-0B63-4D18-B14C-BDBEBAD773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955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9843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5746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973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0818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7458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77335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6130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7406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46715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363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6847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6635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4356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8916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671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293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358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7977-0B63-4D18-B14C-BDBEBAD7731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881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4B77-2168-4231-AC64-745C5E1B14C3}" type="datetime1">
              <a:rPr lang="nl-NL" smtClean="0"/>
              <a:t>10-12-2018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D5F-0335-4777-8DC6-C47CAA9E18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65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7885-B413-4631-96CA-AB6E5DDE165E}" type="datetime1">
              <a:rPr lang="nl-NL" smtClean="0"/>
              <a:t>10-12-2018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D5F-0335-4777-8DC6-C47CAA9E18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26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0E14-2369-4CBD-A856-D13AE19212F6}" type="datetime1">
              <a:rPr lang="nl-NL" smtClean="0"/>
              <a:t>10-12-2018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D5F-0335-4777-8DC6-C47CAA9E18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47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1D22-FBAE-4629-BBFB-E37715A4C13A}" type="datetime1">
              <a:rPr lang="nl-NL" smtClean="0"/>
              <a:t>10-12-2018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D5F-0335-4777-8DC6-C47CAA9E18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691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A85F-CFCE-4C70-A95E-DAA5083E192F}" type="datetime1">
              <a:rPr lang="nl-NL" smtClean="0"/>
              <a:t>10-12-2018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D5F-0335-4777-8DC6-C47CAA9E18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52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2776-A1DC-44F7-B0E2-167D355DFAD0}" type="datetime1">
              <a:rPr lang="nl-NL" smtClean="0"/>
              <a:t>10-12-2018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D5F-0335-4777-8DC6-C47CAA9E18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917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41DC-2145-471F-A648-7376BE044A9F}" type="datetime1">
              <a:rPr lang="nl-NL" smtClean="0"/>
              <a:t>10-12-2018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D5F-0335-4777-8DC6-C47CAA9E18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715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99F2-E42C-457B-959B-C217C7351B1B}" type="datetime1">
              <a:rPr lang="nl-NL" smtClean="0"/>
              <a:t>10-12-2018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D5F-0335-4777-8DC6-C47CAA9E18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633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581E-350F-42B7-A195-935E0D1843D4}" type="datetime1">
              <a:rPr lang="nl-NL" smtClean="0"/>
              <a:t>10-12-2018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D5F-0335-4777-8DC6-C47CAA9E18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70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7FC-F7CA-4C64-9ABB-B2F37ADF4E2A}" type="datetime1">
              <a:rPr lang="nl-NL" smtClean="0"/>
              <a:t>10-12-2018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D5F-0335-4777-8DC6-C47CAA9E18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076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2545-5E66-431E-BAC3-A641F6B2097E}" type="datetime1">
              <a:rPr lang="nl-NL" smtClean="0"/>
              <a:t>10-12-2018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1D5F-0335-4777-8DC6-C47CAA9E18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258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FD543-99E2-4CC0-B7ED-923D2B6A1F74}" type="datetime1">
              <a:rPr lang="nl-NL" smtClean="0"/>
              <a:t>10-12-2018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51D5F-0335-4777-8DC6-C47CAA9E18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779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" y="340434"/>
            <a:ext cx="9143771" cy="6858000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3" name="Tekstvak 2"/>
          <p:cNvSpPr txBox="1"/>
          <p:nvPr/>
        </p:nvSpPr>
        <p:spPr>
          <a:xfrm>
            <a:off x="1437705" y="2317668"/>
            <a:ext cx="7682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cap="small" dirty="0">
                <a:solidFill>
                  <a:srgbClr val="006994"/>
                </a:solidFill>
              </a:rPr>
              <a:t>Had je maar een vak moeten leren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656211" y="1855146"/>
            <a:ext cx="69265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2800" cap="small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nl-NL" sz="2800" cap="small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nl-NL" sz="3200" cap="smal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nl-NL" sz="3200" cap="small" dirty="0" smtClean="0">
                <a:solidFill>
                  <a:srgbClr val="006994"/>
                </a:solidFill>
              </a:rPr>
              <a:t>beroepskwalificatie </a:t>
            </a:r>
            <a:r>
              <a:rPr lang="nl-NL" sz="3200" cap="small" dirty="0">
                <a:solidFill>
                  <a:srgbClr val="006994"/>
                </a:solidFill>
              </a:rPr>
              <a:t>in een digitale wereld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2298275" y="6197600"/>
            <a:ext cx="582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– december 2018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512277" y="677008"/>
            <a:ext cx="7533382" cy="465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70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" y="-82547"/>
            <a:ext cx="9143771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60464" y="300849"/>
            <a:ext cx="82438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cap="small" dirty="0">
                <a:solidFill>
                  <a:srgbClr val="006994"/>
                </a:solidFill>
              </a:rPr>
              <a:t>Verandering van </a:t>
            </a:r>
            <a:r>
              <a:rPr lang="nl-NL" sz="2800" cap="small" dirty="0" err="1">
                <a:solidFill>
                  <a:srgbClr val="006994"/>
                </a:solidFill>
              </a:rPr>
              <a:t>mindset</a:t>
            </a:r>
            <a:r>
              <a:rPr lang="nl-NL" sz="2800" cap="small" dirty="0">
                <a:solidFill>
                  <a:srgbClr val="006994"/>
                </a:solidFill>
              </a:rPr>
              <a:t> en praktijk beroepskwalificatie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990599" y="1357705"/>
            <a:ext cx="8153287" cy="48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</a:pPr>
            <a:r>
              <a:rPr lang="nl-NL" sz="2400" dirty="0" smtClean="0"/>
              <a:t>Leven </a:t>
            </a:r>
            <a:r>
              <a:rPr lang="nl-NL" sz="2400" dirty="0"/>
              <a:t>Lang Leren nu een Leven Lang Ontwikkelen (LLO):</a:t>
            </a:r>
            <a:endParaRPr lang="nl-NL" sz="1600" dirty="0"/>
          </a:p>
        </p:txBody>
      </p:sp>
      <p:sp>
        <p:nvSpPr>
          <p:cNvPr id="5" name="Tekstvak 4"/>
          <p:cNvSpPr txBox="1"/>
          <p:nvPr/>
        </p:nvSpPr>
        <p:spPr>
          <a:xfrm>
            <a:off x="1956397" y="6498454"/>
            <a:ext cx="582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– december 2018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90599" y="2271225"/>
            <a:ext cx="8013700" cy="3541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/>
              <a:t>Leren en ontwikkelen zien als vanzelfsprekende onderdelen van werken en leren.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 smtClean="0"/>
              <a:t>Eigen </a:t>
            </a:r>
            <a:r>
              <a:rPr lang="nl-NL" sz="2400" dirty="0"/>
              <a:t>regie van mensen op hun loopbaan en hun leven</a:t>
            </a:r>
            <a:r>
              <a:rPr lang="nl-NL" sz="2400" dirty="0" smtClean="0"/>
              <a:t>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/>
              <a:t>Een leercultuur stimuleren (ook in kleine bedrijven</a:t>
            </a:r>
            <a:r>
              <a:rPr lang="nl-NL" sz="2400" dirty="0" smtClean="0"/>
              <a:t>).</a:t>
            </a:r>
            <a:endParaRPr lang="nl-NL" sz="2400" dirty="0"/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/>
              <a:t>Iedereen een eigen ontwikkelbudget.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/>
              <a:t>Onderwijsaanbod flexibiliseren.</a:t>
            </a:r>
          </a:p>
        </p:txBody>
      </p:sp>
    </p:spTree>
    <p:extLst>
      <p:ext uri="{BB962C8B-B14F-4D97-AF65-F5344CB8AC3E}">
        <p14:creationId xmlns:p14="http://schemas.microsoft.com/office/powerpoint/2010/main" val="408158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" y="0"/>
            <a:ext cx="9143771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60464" y="300849"/>
            <a:ext cx="82438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cap="small" dirty="0">
                <a:solidFill>
                  <a:srgbClr val="006994"/>
                </a:solidFill>
              </a:rPr>
              <a:t>Verandering van </a:t>
            </a:r>
            <a:r>
              <a:rPr lang="nl-NL" sz="2800" cap="small" dirty="0" err="1">
                <a:solidFill>
                  <a:srgbClr val="006994"/>
                </a:solidFill>
              </a:rPr>
              <a:t>mindset</a:t>
            </a:r>
            <a:r>
              <a:rPr lang="nl-NL" sz="2800" cap="small" dirty="0">
                <a:solidFill>
                  <a:srgbClr val="006994"/>
                </a:solidFill>
              </a:rPr>
              <a:t> en praktijk beroepskwalificatie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219201" y="1425766"/>
            <a:ext cx="6442672" cy="934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</a:pPr>
            <a:r>
              <a:rPr lang="nl-NL" sz="2400" dirty="0"/>
              <a:t>LLO 	Zoveel mogelijk mensen moeten meedoen.</a:t>
            </a:r>
            <a:br>
              <a:rPr lang="nl-NL" sz="2400" dirty="0"/>
            </a:br>
            <a:r>
              <a:rPr lang="nl-NL" sz="2400" dirty="0"/>
              <a:t>	Goed voor de mensen, goed voor het land.</a:t>
            </a:r>
            <a:endParaRPr lang="nl-NL" sz="1600" dirty="0"/>
          </a:p>
        </p:txBody>
      </p:sp>
      <p:sp>
        <p:nvSpPr>
          <p:cNvPr id="5" name="Tekstvak 4"/>
          <p:cNvSpPr txBox="1"/>
          <p:nvPr/>
        </p:nvSpPr>
        <p:spPr>
          <a:xfrm>
            <a:off x="1956397" y="6498454"/>
            <a:ext cx="582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– december 2018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219201" y="2710462"/>
            <a:ext cx="7610474" cy="934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</a:pPr>
            <a:r>
              <a:rPr lang="nl-NL" sz="2400" dirty="0"/>
              <a:t>NB	Bij mensen met een hogere opleiding zal dat eerder </a:t>
            </a:r>
            <a:br>
              <a:rPr lang="nl-NL" sz="2400" dirty="0"/>
            </a:br>
            <a:r>
              <a:rPr lang="nl-NL" sz="2400" dirty="0"/>
              <a:t>	en beter verlopen en economisch gedreven zijn. </a:t>
            </a:r>
            <a:endParaRPr lang="nl-NL" sz="1600" dirty="0"/>
          </a:p>
        </p:txBody>
      </p:sp>
      <p:sp>
        <p:nvSpPr>
          <p:cNvPr id="8" name="Tekstvak 7"/>
          <p:cNvSpPr txBox="1"/>
          <p:nvPr/>
        </p:nvSpPr>
        <p:spPr>
          <a:xfrm>
            <a:off x="1219201" y="3995158"/>
            <a:ext cx="7610474" cy="1355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</a:pPr>
            <a:r>
              <a:rPr lang="nl-NL" sz="2400" dirty="0"/>
              <a:t>	Bij mensen met een lagere opleiding zal dat een </a:t>
            </a:r>
            <a:br>
              <a:rPr lang="nl-NL" sz="2400" dirty="0"/>
            </a:br>
            <a:r>
              <a:rPr lang="nl-NL" sz="2400" dirty="0"/>
              <a:t>	zware opgave blijken en minder economisch en </a:t>
            </a:r>
            <a:br>
              <a:rPr lang="nl-NL" sz="2400" dirty="0"/>
            </a:br>
            <a:r>
              <a:rPr lang="nl-NL" sz="2400" dirty="0"/>
              <a:t>	meer maatschappelijk/politiek gedreven zijn.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61446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" y="0"/>
            <a:ext cx="9143771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60464" y="300849"/>
            <a:ext cx="8243836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3000" cap="small" dirty="0">
                <a:solidFill>
                  <a:srgbClr val="006994"/>
                </a:solidFill>
              </a:rPr>
              <a:t>Ingrijpende verandering in het opleiden van mensen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990600" y="1425766"/>
            <a:ext cx="7839075" cy="2238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/>
              <a:t>Eenrichtingsverkeer wordt tweerichtingsverkeer.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/>
              <a:t>Opleiding wordt een werkplaats om aan je eigen persoonlijke en professionele ontwikkeling te werken.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/>
              <a:t>Leren en werken zullen integreren.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956397" y="6498454"/>
            <a:ext cx="582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– december 2018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90600" y="3888450"/>
            <a:ext cx="7839075" cy="2007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/>
              <a:t>Nu is de student een ‘black box’ voor de opleider.</a:t>
            </a:r>
            <a:br>
              <a:rPr lang="nl-NL" sz="2400" dirty="0"/>
            </a:br>
            <a:r>
              <a:rPr lang="nl-NL" sz="2400" dirty="0"/>
              <a:t>Dat gaat drastisch veranderen.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/>
              <a:t>Opleider heeft per individu informatie over capaciteiten, ambitie, interesses en motivatie.</a:t>
            </a:r>
          </a:p>
        </p:txBody>
      </p:sp>
    </p:spTree>
    <p:extLst>
      <p:ext uri="{BB962C8B-B14F-4D97-AF65-F5344CB8AC3E}">
        <p14:creationId xmlns:p14="http://schemas.microsoft.com/office/powerpoint/2010/main" val="94466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" y="8467"/>
            <a:ext cx="9143771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60464" y="300849"/>
            <a:ext cx="82438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400" cap="small" dirty="0">
                <a:solidFill>
                  <a:srgbClr val="006994"/>
                </a:solidFill>
              </a:rPr>
              <a:t>Ingrijpende verandering van </a:t>
            </a:r>
            <a:r>
              <a:rPr lang="nl-NL" sz="2400" cap="small" dirty="0" err="1">
                <a:solidFill>
                  <a:srgbClr val="006994"/>
                </a:solidFill>
              </a:rPr>
              <a:t>mindset</a:t>
            </a:r>
            <a:r>
              <a:rPr lang="nl-NL" sz="2400" cap="small" dirty="0">
                <a:solidFill>
                  <a:srgbClr val="006994"/>
                </a:solidFill>
              </a:rPr>
              <a:t> en praktijk beroepskwalificatie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956397" y="6498454"/>
            <a:ext cx="582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– december 2018</a:t>
            </a:r>
          </a:p>
        </p:txBody>
      </p:sp>
      <p:sp>
        <p:nvSpPr>
          <p:cNvPr id="6" name="Ovaal 5"/>
          <p:cNvSpPr/>
          <p:nvPr/>
        </p:nvSpPr>
        <p:spPr>
          <a:xfrm>
            <a:off x="1085849" y="2349000"/>
            <a:ext cx="2160000" cy="2160000"/>
          </a:xfrm>
          <a:prstGeom prst="ellipse">
            <a:avLst/>
          </a:prstGeom>
          <a:noFill/>
          <a:ln w="63500">
            <a:solidFill>
              <a:srgbClr val="00699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1326093" y="2967335"/>
            <a:ext cx="1628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persoonlijke en professionele ontwikkeling</a:t>
            </a:r>
          </a:p>
        </p:txBody>
      </p:sp>
      <p:sp>
        <p:nvSpPr>
          <p:cNvPr id="12" name="Ovaal 11"/>
          <p:cNvSpPr/>
          <p:nvPr/>
        </p:nvSpPr>
        <p:spPr>
          <a:xfrm>
            <a:off x="2954868" y="2349000"/>
            <a:ext cx="2160000" cy="2160000"/>
          </a:xfrm>
          <a:prstGeom prst="ellipse">
            <a:avLst/>
          </a:prstGeom>
          <a:noFill/>
          <a:ln w="63500">
            <a:solidFill>
              <a:srgbClr val="00699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4823887" y="2349000"/>
            <a:ext cx="2160000" cy="2160000"/>
          </a:xfrm>
          <a:prstGeom prst="ellipse">
            <a:avLst/>
          </a:prstGeom>
          <a:noFill/>
          <a:ln w="63500">
            <a:solidFill>
              <a:srgbClr val="00699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6692906" y="2349000"/>
            <a:ext cx="2160000" cy="2160000"/>
          </a:xfrm>
          <a:prstGeom prst="ellipse">
            <a:avLst/>
          </a:prstGeom>
          <a:noFill/>
          <a:ln w="63500">
            <a:solidFill>
              <a:srgbClr val="00699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3253607" y="3105834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diploma is tussenstation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5154612" y="3105832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LLO een </a:t>
            </a:r>
            <a:br>
              <a:rPr lang="nl-NL" dirty="0"/>
            </a:br>
            <a:r>
              <a:rPr lang="nl-NL" dirty="0"/>
              <a:t>‘must’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7023631" y="3105832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flexibel en in beweging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1085849" y="1361333"/>
            <a:ext cx="2217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individuele gegevens </a:t>
            </a:r>
            <a:endParaRPr lang="nl-NL" sz="1600" dirty="0"/>
          </a:p>
        </p:txBody>
      </p:sp>
      <p:sp>
        <p:nvSpPr>
          <p:cNvPr id="19" name="Tekstvak 18"/>
          <p:cNvSpPr txBox="1"/>
          <p:nvPr/>
        </p:nvSpPr>
        <p:spPr>
          <a:xfrm>
            <a:off x="1085848" y="5106076"/>
            <a:ext cx="2217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mogelijkheden voor </a:t>
            </a:r>
            <a:r>
              <a:rPr lang="nl-NL" b="1" dirty="0" smtClean="0"/>
              <a:t>beroepskwalificatie</a:t>
            </a:r>
            <a:endParaRPr lang="nl-NL" sz="1600" dirty="0"/>
          </a:p>
        </p:txBody>
      </p:sp>
      <p:sp>
        <p:nvSpPr>
          <p:cNvPr id="21" name="Tekstvak 20"/>
          <p:cNvSpPr txBox="1"/>
          <p:nvPr/>
        </p:nvSpPr>
        <p:spPr>
          <a:xfrm>
            <a:off x="6191249" y="1357541"/>
            <a:ext cx="2217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continue ontwikkeling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191248" y="5225051"/>
            <a:ext cx="2217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‘rolling </a:t>
            </a:r>
            <a:r>
              <a:rPr lang="nl-NL" sz="1600" dirty="0" err="1"/>
              <a:t>documents</a:t>
            </a:r>
            <a:r>
              <a:rPr lang="nl-NL" sz="1600" dirty="0"/>
              <a:t>’</a:t>
            </a:r>
          </a:p>
        </p:txBody>
      </p:sp>
      <p:cxnSp>
        <p:nvCxnSpPr>
          <p:cNvPr id="25" name="Rechte verbindingslijn met pijl 24"/>
          <p:cNvCxnSpPr/>
          <p:nvPr/>
        </p:nvCxnSpPr>
        <p:spPr>
          <a:xfrm>
            <a:off x="1474715" y="1938867"/>
            <a:ext cx="305148" cy="9734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>
          <a:xfrm flipV="1">
            <a:off x="1434515" y="4108144"/>
            <a:ext cx="430279" cy="9118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met pijl 29"/>
          <p:cNvCxnSpPr/>
          <p:nvPr/>
        </p:nvCxnSpPr>
        <p:spPr>
          <a:xfrm>
            <a:off x="2140480" y="1751924"/>
            <a:ext cx="12014" cy="10675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/>
          <p:nvPr/>
        </p:nvCxnSpPr>
        <p:spPr>
          <a:xfrm flipH="1">
            <a:off x="2465251" y="1968003"/>
            <a:ext cx="315870" cy="9442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met pijl 39"/>
          <p:cNvCxnSpPr/>
          <p:nvPr/>
        </p:nvCxnSpPr>
        <p:spPr>
          <a:xfrm flipV="1">
            <a:off x="2194691" y="4182594"/>
            <a:ext cx="0" cy="8663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met pijl 50"/>
          <p:cNvCxnSpPr/>
          <p:nvPr/>
        </p:nvCxnSpPr>
        <p:spPr>
          <a:xfrm flipH="1" flipV="1">
            <a:off x="2474637" y="4092077"/>
            <a:ext cx="416619" cy="8229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met pijl 53"/>
          <p:cNvCxnSpPr/>
          <p:nvPr/>
        </p:nvCxnSpPr>
        <p:spPr>
          <a:xfrm flipV="1">
            <a:off x="3550290" y="1545999"/>
            <a:ext cx="2418710" cy="2013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met pijl 56"/>
          <p:cNvCxnSpPr/>
          <p:nvPr/>
        </p:nvCxnSpPr>
        <p:spPr>
          <a:xfrm flipV="1">
            <a:off x="3550290" y="5423715"/>
            <a:ext cx="2418710" cy="2013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35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" y="0"/>
            <a:ext cx="9143771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60464" y="300849"/>
            <a:ext cx="82438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400" cap="small" dirty="0">
                <a:solidFill>
                  <a:srgbClr val="006994"/>
                </a:solidFill>
              </a:rPr>
              <a:t>Ingrijpende verandering in </a:t>
            </a:r>
            <a:r>
              <a:rPr lang="nl-NL" sz="2400" cap="small" dirty="0" err="1">
                <a:solidFill>
                  <a:srgbClr val="006994"/>
                </a:solidFill>
              </a:rPr>
              <a:t>mindset</a:t>
            </a:r>
            <a:r>
              <a:rPr lang="nl-NL" sz="2400" cap="small" dirty="0">
                <a:solidFill>
                  <a:srgbClr val="006994"/>
                </a:solidFill>
              </a:rPr>
              <a:t> en praktijk beroepskwalificatie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990600" y="1425766"/>
            <a:ext cx="7839075" cy="3922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/>
              <a:t>Diploma’s voor beroepskwalificatie zullen naast een bepaalde kern meer ruimte bieden voor individuele verschillen en prestaties (inhoud en niveau).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/>
              <a:t>Een diploma zal niet meer staan voor ‘</a:t>
            </a:r>
            <a:r>
              <a:rPr lang="nl-NL" sz="2400" i="1" dirty="0" err="1"/>
              <a:t>one</a:t>
            </a:r>
            <a:r>
              <a:rPr lang="nl-NL" sz="2400" i="1" dirty="0"/>
              <a:t> </a:t>
            </a:r>
            <a:r>
              <a:rPr lang="nl-NL" sz="2400" i="1" dirty="0" err="1"/>
              <a:t>size</a:t>
            </a:r>
            <a:r>
              <a:rPr lang="nl-NL" sz="2400" i="1" dirty="0"/>
              <a:t> fits </a:t>
            </a:r>
            <a:r>
              <a:rPr lang="nl-NL" sz="2400" i="1" dirty="0" err="1"/>
              <a:t>all</a:t>
            </a:r>
            <a:r>
              <a:rPr lang="nl-NL" sz="2400" dirty="0"/>
              <a:t>’, maar zal veel meer de start van een individueel </a:t>
            </a:r>
            <a:r>
              <a:rPr lang="nl-NL" sz="2400" i="1" dirty="0"/>
              <a:t>‘professional portfolio’</a:t>
            </a:r>
            <a:r>
              <a:rPr lang="nl-NL" sz="2400" dirty="0"/>
              <a:t> zijn.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/>
              <a:t>Tijdens de beroepscarrière wordt het </a:t>
            </a:r>
            <a:r>
              <a:rPr lang="nl-NL" sz="2400" i="1" dirty="0"/>
              <a:t>‘professional portfolio’</a:t>
            </a:r>
            <a:r>
              <a:rPr lang="nl-NL" sz="2400" dirty="0"/>
              <a:t> steeds aangevuld en wordt het nieuwe CV.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956397" y="6498454"/>
            <a:ext cx="582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– december 2018</a:t>
            </a:r>
          </a:p>
        </p:txBody>
      </p:sp>
    </p:spTree>
    <p:extLst>
      <p:ext uri="{BB962C8B-B14F-4D97-AF65-F5344CB8AC3E}">
        <p14:creationId xmlns:p14="http://schemas.microsoft.com/office/powerpoint/2010/main" val="383922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9471" y="-18514"/>
            <a:ext cx="9143771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60464" y="300849"/>
            <a:ext cx="82438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cap="small" dirty="0">
                <a:solidFill>
                  <a:srgbClr val="006994"/>
                </a:solidFill>
              </a:rPr>
              <a:t>Verandering in </a:t>
            </a:r>
            <a:r>
              <a:rPr lang="nl-NL" sz="2800" cap="small" dirty="0" err="1">
                <a:solidFill>
                  <a:srgbClr val="006994"/>
                </a:solidFill>
              </a:rPr>
              <a:t>mindset</a:t>
            </a:r>
            <a:r>
              <a:rPr lang="nl-NL" sz="2800" cap="small" dirty="0">
                <a:solidFill>
                  <a:srgbClr val="006994"/>
                </a:solidFill>
              </a:rPr>
              <a:t> en praktijk beroepskwalificatie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5275385" y="1698328"/>
            <a:ext cx="3554290" cy="2533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dirty="0"/>
              <a:t>De mogelijkheden om te laten zien wat je in je mars hebt, nemen toe!</a:t>
            </a:r>
            <a:br>
              <a:rPr lang="nl-NL" dirty="0"/>
            </a:br>
            <a:r>
              <a:rPr lang="nl-NL" dirty="0"/>
              <a:t>Maar wel </a:t>
            </a:r>
            <a:r>
              <a:rPr lang="nl-NL" i="1" dirty="0"/>
              <a:t>‘</a:t>
            </a:r>
            <a:r>
              <a:rPr lang="nl-NL" i="1" dirty="0" err="1"/>
              <a:t>evidence</a:t>
            </a:r>
            <a:r>
              <a:rPr lang="nl-NL" i="1" dirty="0"/>
              <a:t> </a:t>
            </a:r>
            <a:r>
              <a:rPr lang="nl-NL" i="1" dirty="0" err="1"/>
              <a:t>based</a:t>
            </a:r>
            <a:r>
              <a:rPr lang="nl-NL" i="1" dirty="0"/>
              <a:t>’</a:t>
            </a:r>
            <a:r>
              <a:rPr lang="nl-NL" dirty="0"/>
              <a:t>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dirty="0"/>
              <a:t>De behoefte aan </a:t>
            </a:r>
            <a:r>
              <a:rPr lang="nl-NL" i="1" dirty="0"/>
              <a:t>‘</a:t>
            </a:r>
            <a:r>
              <a:rPr lang="nl-NL" i="1" dirty="0" err="1"/>
              <a:t>evidence</a:t>
            </a:r>
            <a:r>
              <a:rPr lang="nl-NL" i="1" dirty="0"/>
              <a:t> </a:t>
            </a:r>
            <a:r>
              <a:rPr lang="nl-NL" i="1" dirty="0" err="1"/>
              <a:t>based</a:t>
            </a:r>
            <a:r>
              <a:rPr lang="nl-NL" i="1" dirty="0"/>
              <a:t> professional portfolio’s’</a:t>
            </a:r>
            <a:r>
              <a:rPr lang="nl-NL" dirty="0"/>
              <a:t> zal beduidend groter worden.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956397" y="6498454"/>
            <a:ext cx="582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– december 2018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0538" y="1230728"/>
            <a:ext cx="3441463" cy="4861066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1195754" y="5433646"/>
            <a:ext cx="760643" cy="5099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99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" y="16934"/>
            <a:ext cx="9143771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60464" y="300849"/>
            <a:ext cx="82438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cap="small" dirty="0">
                <a:solidFill>
                  <a:srgbClr val="006994"/>
                </a:solidFill>
              </a:rPr>
              <a:t>Verandering van </a:t>
            </a:r>
            <a:r>
              <a:rPr lang="nl-NL" sz="2800" cap="small" dirty="0" err="1">
                <a:solidFill>
                  <a:srgbClr val="006994"/>
                </a:solidFill>
              </a:rPr>
              <a:t>mindset</a:t>
            </a:r>
            <a:r>
              <a:rPr lang="nl-NL" sz="2800" cap="small" dirty="0">
                <a:solidFill>
                  <a:srgbClr val="006994"/>
                </a:solidFill>
              </a:rPr>
              <a:t> en praktijk beroepskwalificatie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942328" y="1454114"/>
            <a:ext cx="7880107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</a:pPr>
            <a:r>
              <a:rPr lang="nl-NL" sz="2000" dirty="0"/>
              <a:t>Heeft het opstellen van </a:t>
            </a:r>
            <a:r>
              <a:rPr lang="nl-NL" sz="2000" dirty="0" err="1"/>
              <a:t>BeroepsCompetentieProfielen</a:t>
            </a:r>
            <a:r>
              <a:rPr lang="nl-NL" sz="2000" dirty="0"/>
              <a:t> (</a:t>
            </a:r>
            <a:r>
              <a:rPr lang="nl-NL" sz="2000" dirty="0" err="1"/>
              <a:t>BCP’s</a:t>
            </a:r>
            <a:r>
              <a:rPr lang="nl-NL" sz="2000" dirty="0"/>
              <a:t>) nog wel zin?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956397" y="6498454"/>
            <a:ext cx="582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– december 2018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942328" y="2271527"/>
            <a:ext cx="8061971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000"/>
              </a:spcAft>
              <a:buClr>
                <a:srgbClr val="006994"/>
              </a:buClr>
            </a:pPr>
            <a:r>
              <a:rPr lang="nl-NL" sz="2000" dirty="0"/>
              <a:t>Zeker wel.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000" dirty="0"/>
              <a:t>Zicht op in de Retail actuele en relevante competenties.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000" dirty="0"/>
              <a:t>De Retail laat ermee zien dat je ook in de Retail carrièremogelijkheden hebt.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000" dirty="0"/>
              <a:t>Geeft de Retail houvast en een ‘smoel’ bij de werving van medewerkers en studenten in een LLO omgeving.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000" dirty="0"/>
              <a:t>Experts worden uit hun comfortzone van het eigen gelijk gehaald. </a:t>
            </a:r>
            <a:br>
              <a:rPr lang="nl-NL" sz="2000" dirty="0"/>
            </a:br>
            <a:r>
              <a:rPr lang="nl-NL" sz="2000" dirty="0"/>
              <a:t>Nuttige intervisie, scherpt de geest van experts</a:t>
            </a:r>
            <a:r>
              <a:rPr lang="nl-NL" sz="2000" dirty="0" smtClean="0"/>
              <a:t>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9359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" y="16934"/>
            <a:ext cx="9143771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60464" y="300849"/>
            <a:ext cx="82438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cap="small" dirty="0">
                <a:solidFill>
                  <a:srgbClr val="006994"/>
                </a:solidFill>
              </a:rPr>
              <a:t>Verandering van </a:t>
            </a:r>
            <a:r>
              <a:rPr lang="nl-NL" sz="2800" cap="small" dirty="0" err="1">
                <a:solidFill>
                  <a:srgbClr val="006994"/>
                </a:solidFill>
              </a:rPr>
              <a:t>mindset</a:t>
            </a:r>
            <a:r>
              <a:rPr lang="nl-NL" sz="2800" cap="small" dirty="0">
                <a:solidFill>
                  <a:srgbClr val="006994"/>
                </a:solidFill>
              </a:rPr>
              <a:t> en praktijk beroepskwalificatie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956397" y="6498454"/>
            <a:ext cx="582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– december 2018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942329" y="1486307"/>
            <a:ext cx="8061971" cy="4529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10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000" dirty="0" err="1" smtClean="0"/>
              <a:t>BCP’s</a:t>
            </a:r>
            <a:r>
              <a:rPr lang="nl-NL" sz="2000" dirty="0" smtClean="0"/>
              <a:t> bewegelijk en flexibel houden.</a:t>
            </a:r>
          </a:p>
          <a:p>
            <a:pPr marL="800100" lvl="1" indent="-342900">
              <a:spcBef>
                <a:spcPts val="600"/>
              </a:spcBef>
              <a:spcAft>
                <a:spcPts val="2400"/>
              </a:spcAft>
              <a:buClr>
                <a:srgbClr val="006994"/>
              </a:buClr>
              <a:buFont typeface="Wingdings" panose="05000000000000000000" pitchFamily="2" charset="2"/>
              <a:buChar char="Ø"/>
            </a:pPr>
            <a:r>
              <a:rPr lang="nl-NL" sz="2000" i="1" dirty="0" smtClean="0"/>
              <a:t>‘</a:t>
            </a:r>
            <a:r>
              <a:rPr lang="nl-NL" sz="2000" i="1" dirty="0"/>
              <a:t>rolling </a:t>
            </a:r>
            <a:r>
              <a:rPr lang="nl-NL" sz="2000" i="1" dirty="0" err="1"/>
              <a:t>documents</a:t>
            </a:r>
            <a:r>
              <a:rPr lang="nl-NL" sz="2000" i="1" dirty="0" smtClean="0"/>
              <a:t>’</a:t>
            </a:r>
            <a:endParaRPr lang="nl-NL" sz="2000" dirty="0" smtClean="0"/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000" dirty="0" smtClean="0"/>
              <a:t>Bedrijven, opleidingen en experts actief betrekken bij ontwikkeling.</a:t>
            </a:r>
          </a:p>
          <a:p>
            <a:pPr marL="800100" lvl="1" indent="-342900">
              <a:spcBef>
                <a:spcPts val="600"/>
              </a:spcBef>
              <a:spcAft>
                <a:spcPts val="2400"/>
              </a:spcAft>
              <a:buClr>
                <a:srgbClr val="006994"/>
              </a:buClr>
              <a:buFont typeface="Wingdings" panose="05000000000000000000" pitchFamily="2" charset="2"/>
              <a:buChar char="Ø"/>
            </a:pPr>
            <a:r>
              <a:rPr lang="nl-NL" sz="2000" i="1" dirty="0" smtClean="0"/>
              <a:t>“onze </a:t>
            </a:r>
            <a:r>
              <a:rPr lang="nl-NL" sz="2000" i="1" dirty="0" err="1" smtClean="0"/>
              <a:t>BCP’s</a:t>
            </a:r>
            <a:r>
              <a:rPr lang="nl-NL" sz="2000" i="1" dirty="0" smtClean="0"/>
              <a:t>, ons RQF”</a:t>
            </a:r>
          </a:p>
          <a:p>
            <a:pPr marL="342900" indent="-342900">
              <a:spcBef>
                <a:spcPts val="600"/>
              </a:spcBef>
              <a:spcAft>
                <a:spcPts val="10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000" dirty="0" smtClean="0"/>
              <a:t>Zelf blijven nadenken is belangrijker dan ooit.</a:t>
            </a:r>
          </a:p>
          <a:p>
            <a:pPr marL="800100" lvl="1" indent="-342900">
              <a:spcBef>
                <a:spcPts val="600"/>
              </a:spcBef>
              <a:spcAft>
                <a:spcPts val="2400"/>
              </a:spcAft>
              <a:buClr>
                <a:srgbClr val="006994"/>
              </a:buClr>
              <a:buFont typeface="Wingdings" panose="05000000000000000000" pitchFamily="2" charset="2"/>
              <a:buChar char="Ø"/>
            </a:pPr>
            <a:r>
              <a:rPr lang="nl-NL" sz="2000" i="1" dirty="0" smtClean="0"/>
              <a:t>“</a:t>
            </a:r>
            <a:r>
              <a:rPr lang="nl-NL" sz="2000" i="1" dirty="0" err="1" smtClean="0"/>
              <a:t>Quit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the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parrot</a:t>
            </a:r>
            <a:r>
              <a:rPr lang="nl-NL" sz="2000" i="1" dirty="0" smtClean="0"/>
              <a:t>, </a:t>
            </a:r>
            <a:r>
              <a:rPr lang="nl-NL" sz="2000" i="1" dirty="0" err="1" smtClean="0"/>
              <a:t>think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for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yourself</a:t>
            </a:r>
            <a:r>
              <a:rPr lang="nl-NL" sz="2000" i="1" dirty="0" smtClean="0"/>
              <a:t>”</a:t>
            </a:r>
          </a:p>
          <a:p>
            <a:pPr marL="342900" indent="-342900">
              <a:spcBef>
                <a:spcPts val="600"/>
              </a:spcBef>
              <a:spcAft>
                <a:spcPts val="10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000" dirty="0" smtClean="0"/>
              <a:t>Ook humor maakt soms rauwe bonen zoet.</a:t>
            </a:r>
          </a:p>
          <a:p>
            <a:pPr marL="800100" lvl="1" indent="-342900">
              <a:spcBef>
                <a:spcPts val="600"/>
              </a:spcBef>
              <a:spcAft>
                <a:spcPts val="1000"/>
              </a:spcAft>
              <a:buClr>
                <a:srgbClr val="006994"/>
              </a:buClr>
              <a:buFont typeface="Wingdings" panose="05000000000000000000" pitchFamily="2" charset="2"/>
              <a:buChar char="Ø"/>
            </a:pPr>
            <a:r>
              <a:rPr lang="nl-NL" sz="2000" i="1" dirty="0" smtClean="0"/>
              <a:t>“A sense of humor is </a:t>
            </a:r>
            <a:r>
              <a:rPr lang="nl-NL" sz="2000" i="1" dirty="0" err="1" smtClean="0"/>
              <a:t>required</a:t>
            </a:r>
            <a:r>
              <a:rPr lang="nl-NL" sz="2000" i="1" dirty="0" smtClean="0"/>
              <a:t>”</a:t>
            </a:r>
            <a:endParaRPr lang="nl-NL" sz="2000" i="1" dirty="0"/>
          </a:p>
        </p:txBody>
      </p:sp>
      <p:sp>
        <p:nvSpPr>
          <p:cNvPr id="4" name="Ovaal 3"/>
          <p:cNvSpPr>
            <a:spLocks noChangeAspect="1"/>
          </p:cNvSpPr>
          <p:nvPr/>
        </p:nvSpPr>
        <p:spPr>
          <a:xfrm>
            <a:off x="6210298" y="3297222"/>
            <a:ext cx="2462879" cy="2418302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850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2078"/>
            <a:ext cx="9143771" cy="68580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1956397" y="6498454"/>
            <a:ext cx="582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- </a:t>
            </a:r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december </a:t>
            </a:r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2018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459631" y="362763"/>
            <a:ext cx="6822831" cy="4211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sz="19900" dirty="0" smtClean="0"/>
              <a:t>?</a:t>
            </a:r>
            <a:endParaRPr lang="nl-NL" sz="7800" dirty="0"/>
          </a:p>
        </p:txBody>
      </p:sp>
      <p:sp>
        <p:nvSpPr>
          <p:cNvPr id="10" name="Tekstvak 9"/>
          <p:cNvSpPr txBox="1"/>
          <p:nvPr/>
        </p:nvSpPr>
        <p:spPr>
          <a:xfrm>
            <a:off x="1750971" y="362763"/>
            <a:ext cx="7455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cap="small" dirty="0">
                <a:solidFill>
                  <a:srgbClr val="006994"/>
                </a:solidFill>
              </a:rPr>
              <a:t>Beroepskwalificatie en examinering in een digitale wereld</a:t>
            </a:r>
            <a:endParaRPr lang="nl-NL" sz="2400" dirty="0"/>
          </a:p>
        </p:txBody>
      </p:sp>
      <p:sp>
        <p:nvSpPr>
          <p:cNvPr id="2" name="Tekstvak 1"/>
          <p:cNvSpPr txBox="1"/>
          <p:nvPr/>
        </p:nvSpPr>
        <p:spPr>
          <a:xfrm>
            <a:off x="1845733" y="4573980"/>
            <a:ext cx="6798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2018 </a:t>
            </a:r>
            <a:r>
              <a:rPr lang="nl-NL" sz="2400" dirty="0"/>
              <a:t>–</a:t>
            </a:r>
            <a:r>
              <a:rPr lang="nl-NL" sz="2400" dirty="0" smtClean="0"/>
              <a:t> Had je maar een vak moeten leren.</a:t>
            </a:r>
          </a:p>
          <a:p>
            <a:endParaRPr lang="nl-NL" sz="2400" dirty="0" smtClean="0"/>
          </a:p>
          <a:p>
            <a:r>
              <a:rPr lang="nl-NL" sz="2400" dirty="0" smtClean="0"/>
              <a:t>2030 – Had het algoritme je maar moeten begrijpen.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07012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" y="0"/>
            <a:ext cx="9143771" cy="68580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541351" y="2115082"/>
            <a:ext cx="4659390" cy="34945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3" name="Tekstvak 2"/>
          <p:cNvSpPr txBox="1"/>
          <p:nvPr/>
        </p:nvSpPr>
        <p:spPr>
          <a:xfrm>
            <a:off x="760464" y="158824"/>
            <a:ext cx="824383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4000" cap="small" dirty="0">
                <a:solidFill>
                  <a:srgbClr val="006994"/>
                </a:solidFill>
              </a:rPr>
              <a:t>Had je maar een vak moeten leren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956397" y="6498454"/>
            <a:ext cx="582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– december 2018</a:t>
            </a:r>
          </a:p>
        </p:txBody>
      </p:sp>
    </p:spTree>
    <p:extLst>
      <p:ext uri="{BB962C8B-B14F-4D97-AF65-F5344CB8AC3E}">
        <p14:creationId xmlns:p14="http://schemas.microsoft.com/office/powerpoint/2010/main" val="6139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" y="0"/>
            <a:ext cx="9143771" cy="68580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541351" y="2115082"/>
            <a:ext cx="4659390" cy="34945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3" name="Tekstvak 2"/>
          <p:cNvSpPr txBox="1"/>
          <p:nvPr/>
        </p:nvSpPr>
        <p:spPr>
          <a:xfrm>
            <a:off x="760464" y="158824"/>
            <a:ext cx="824383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4000" cap="small" dirty="0">
                <a:solidFill>
                  <a:srgbClr val="006994"/>
                </a:solidFill>
              </a:rPr>
              <a:t>Had je maar een vak moeten leren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956397" y="6498454"/>
            <a:ext cx="582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– december 2018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4650" y="1532658"/>
            <a:ext cx="4855464" cy="4678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79098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18" y="270921"/>
            <a:ext cx="9143771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60464" y="145143"/>
            <a:ext cx="8221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cap="small" dirty="0">
                <a:solidFill>
                  <a:srgbClr val="006994"/>
                </a:solidFill>
              </a:rPr>
              <a:t>Beroepskwalificatie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956397" y="6498454"/>
            <a:ext cx="582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– december 2018</a:t>
            </a:r>
          </a:p>
        </p:txBody>
      </p:sp>
      <p:cxnSp>
        <p:nvCxnSpPr>
          <p:cNvPr id="6" name="Rechte verbindingslijn 5"/>
          <p:cNvCxnSpPr/>
          <p:nvPr/>
        </p:nvCxnSpPr>
        <p:spPr>
          <a:xfrm>
            <a:off x="2637751" y="1507964"/>
            <a:ext cx="16933" cy="4004733"/>
          </a:xfrm>
          <a:prstGeom prst="line">
            <a:avLst/>
          </a:prstGeom>
          <a:ln w="63500">
            <a:solidFill>
              <a:srgbClr val="0069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2637751" y="5453869"/>
            <a:ext cx="5835563" cy="27116"/>
          </a:xfrm>
          <a:prstGeom prst="line">
            <a:avLst/>
          </a:prstGeom>
          <a:ln w="63500">
            <a:solidFill>
              <a:srgbClr val="0069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1427279" y="1341068"/>
            <a:ext cx="1508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concreet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495012" y="5067317"/>
            <a:ext cx="1508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abstract</a:t>
            </a:r>
            <a:endParaRPr lang="nl-NL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2654684" y="5568139"/>
            <a:ext cx="1508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abstract</a:t>
            </a:r>
            <a:endParaRPr lang="nl-NL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7719013" y="5568139"/>
            <a:ext cx="1508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concreet</a:t>
            </a:r>
            <a:endParaRPr lang="nl-NL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54384" y="2983243"/>
            <a:ext cx="200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/>
              <a:t>Beroepstaken</a:t>
            </a:r>
          </a:p>
          <a:p>
            <a:pPr algn="ctr"/>
            <a:r>
              <a:rPr lang="nl-NL" sz="2000" dirty="0"/>
              <a:t>“Wat doe je?”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429391" y="5544814"/>
            <a:ext cx="2530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/>
              <a:t>Beroepsgedrag</a:t>
            </a:r>
          </a:p>
          <a:p>
            <a:pPr algn="ctr"/>
            <a:r>
              <a:rPr lang="nl-NL" sz="2000" dirty="0"/>
              <a:t>“Wat laat je zien?”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172948" y="4001305"/>
            <a:ext cx="35580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Beroepscompetentieprofielen</a:t>
            </a:r>
            <a:br>
              <a:rPr lang="nl-NL" sz="2000" b="1" dirty="0"/>
            </a:br>
            <a:r>
              <a:rPr lang="nl-NL" sz="1600" dirty="0"/>
              <a:t>geven een beeld van de </a:t>
            </a:r>
            <a:r>
              <a:rPr lang="nl-NL" sz="1600" dirty="0" err="1"/>
              <a:t>vakvolwassen</a:t>
            </a:r>
            <a:r>
              <a:rPr lang="nl-NL" sz="1600" dirty="0"/>
              <a:t> beroepsuitoefening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393301" y="2694302"/>
            <a:ext cx="33163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Beroepskwalificaties</a:t>
            </a:r>
            <a:endParaRPr lang="nl-NL" sz="2000" b="1" dirty="0"/>
          </a:p>
          <a:p>
            <a:r>
              <a:rPr lang="nl-NL" sz="1600" dirty="0"/>
              <a:t>Prestatiestandaarden die beroepsuitoefening van beginnend beroepsbeoefenaar beschrijven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614625" y="1621345"/>
            <a:ext cx="340148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Toetsen / examenopdrachten</a:t>
            </a:r>
          </a:p>
          <a:p>
            <a:r>
              <a:rPr lang="nl-NL" sz="1600" dirty="0"/>
              <a:t>Bewijs leveren dat je aan eisen voldoet ‘</a:t>
            </a:r>
            <a:r>
              <a:rPr lang="nl-NL" sz="1600" dirty="0" err="1"/>
              <a:t>proof</a:t>
            </a:r>
            <a:r>
              <a:rPr lang="nl-NL" sz="1600" dirty="0"/>
              <a:t> of </a:t>
            </a:r>
            <a:r>
              <a:rPr lang="nl-NL" sz="1600" dirty="0" err="1"/>
              <a:t>the</a:t>
            </a:r>
            <a:r>
              <a:rPr lang="nl-NL" sz="1600" dirty="0"/>
              <a:t> pudding’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224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" y="9236"/>
            <a:ext cx="9143771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60464" y="250422"/>
            <a:ext cx="8243836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3400" cap="small" dirty="0" err="1">
                <a:solidFill>
                  <a:srgbClr val="006994"/>
                </a:solidFill>
              </a:rPr>
              <a:t>Mindset</a:t>
            </a:r>
            <a:r>
              <a:rPr lang="nl-NL" sz="3400" cap="small" dirty="0">
                <a:solidFill>
                  <a:srgbClr val="006994"/>
                </a:solidFill>
              </a:rPr>
              <a:t> en praktijk huidige beroepskwalificatie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956397" y="6498454"/>
            <a:ext cx="582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– december 2018</a:t>
            </a:r>
          </a:p>
        </p:txBody>
      </p:sp>
      <p:sp>
        <p:nvSpPr>
          <p:cNvPr id="7" name="Trapezium 6"/>
          <p:cNvSpPr/>
          <p:nvPr/>
        </p:nvSpPr>
        <p:spPr>
          <a:xfrm rot="5400000">
            <a:off x="823911" y="1566863"/>
            <a:ext cx="4524375" cy="4343400"/>
          </a:xfrm>
          <a:prstGeom prst="trapezoid">
            <a:avLst>
              <a:gd name="adj" fmla="val 41536"/>
            </a:avLst>
          </a:prstGeom>
          <a:solidFill>
            <a:srgbClr val="006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5257799" y="3281363"/>
            <a:ext cx="3676650" cy="914398"/>
          </a:xfrm>
          <a:prstGeom prst="rect">
            <a:avLst/>
          </a:prstGeom>
          <a:solidFill>
            <a:srgbClr val="006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397" y="1959995"/>
            <a:ext cx="720000" cy="7200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397" y="2882619"/>
            <a:ext cx="720000" cy="720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397" y="3805244"/>
            <a:ext cx="720000" cy="7200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397" y="4727869"/>
            <a:ext cx="720000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1247" y="2448667"/>
            <a:ext cx="720000" cy="72000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5186" y="3376180"/>
            <a:ext cx="720000" cy="720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4723" y="4303693"/>
            <a:ext cx="720000" cy="720000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6098" y="2882619"/>
            <a:ext cx="720000" cy="720000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4887" y="3376180"/>
            <a:ext cx="720000" cy="720000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0679" y="3805244"/>
            <a:ext cx="720000" cy="720000"/>
          </a:xfrm>
          <a:prstGeom prst="rect">
            <a:avLst/>
          </a:prstGeom>
        </p:spPr>
      </p:pic>
      <p:sp>
        <p:nvSpPr>
          <p:cNvPr id="20" name="Tekstvak 19"/>
          <p:cNvSpPr txBox="1"/>
          <p:nvPr/>
        </p:nvSpPr>
        <p:spPr>
          <a:xfrm>
            <a:off x="4274887" y="3520736"/>
            <a:ext cx="475270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300" dirty="0">
                <a:solidFill>
                  <a:schemeClr val="bg1"/>
                </a:solidFill>
              </a:rPr>
              <a:t>opleiden &gt; examineren &gt; diplomeren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5362517" y="1604304"/>
            <a:ext cx="3676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Iedereen hetzelfde.</a:t>
            </a:r>
          </a:p>
          <a:p>
            <a:r>
              <a:rPr lang="nl-NL" sz="2000" dirty="0"/>
              <a:t>Denken vanuit eisen die vaststaan en zo blijven.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5362517" y="4839276"/>
            <a:ext cx="3676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Goede docenten komen door didactiek tegemoet aan verschillen tussen studenten.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65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" y="25401"/>
            <a:ext cx="9143771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60464" y="176409"/>
            <a:ext cx="8243836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3400" cap="small" dirty="0" err="1">
                <a:solidFill>
                  <a:srgbClr val="006994"/>
                </a:solidFill>
              </a:rPr>
              <a:t>Mindset</a:t>
            </a:r>
            <a:r>
              <a:rPr lang="nl-NL" sz="3400" cap="small" dirty="0">
                <a:solidFill>
                  <a:srgbClr val="006994"/>
                </a:solidFill>
              </a:rPr>
              <a:t> en praktijk huidige beroepskwalificatie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990600" y="1638613"/>
            <a:ext cx="8013700" cy="4372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</a:pPr>
            <a:r>
              <a:rPr lang="nl-NL" sz="2400" b="1" dirty="0"/>
              <a:t>Diploma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/>
              <a:t>‘entreebewijs’ voor carrière 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/>
              <a:t>eindpunt leren, start van werken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/>
              <a:t>indien noodzakelijk, hier en daar bijleren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/>
              <a:t>“als je goed zit, zit je goed” – lang bij een baan/baas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  <a:buFont typeface="Wingdings" panose="05000000000000000000" pitchFamily="2" charset="2"/>
              <a:buChar char="§"/>
            </a:pPr>
            <a:r>
              <a:rPr lang="nl-NL" sz="2400" dirty="0"/>
              <a:t>beroep/functie voor eens en voor altijd</a:t>
            </a:r>
          </a:p>
          <a:p>
            <a:pPr marL="360000" indent="-36000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</a:pPr>
            <a:endParaRPr lang="nl-NL" sz="1600" dirty="0"/>
          </a:p>
        </p:txBody>
      </p:sp>
      <p:sp>
        <p:nvSpPr>
          <p:cNvPr id="5" name="Tekstvak 4"/>
          <p:cNvSpPr txBox="1"/>
          <p:nvPr/>
        </p:nvSpPr>
        <p:spPr>
          <a:xfrm>
            <a:off x="1956397" y="6498454"/>
            <a:ext cx="582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– december 2018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4028" l="10000" r="921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8200" y="1151508"/>
            <a:ext cx="30861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75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" y="0"/>
            <a:ext cx="9143771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60464" y="176409"/>
            <a:ext cx="8243836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3400" cap="small" dirty="0" err="1">
                <a:solidFill>
                  <a:srgbClr val="006994"/>
                </a:solidFill>
              </a:rPr>
              <a:t>Mindset</a:t>
            </a:r>
            <a:r>
              <a:rPr lang="nl-NL" sz="3400" cap="small" dirty="0">
                <a:solidFill>
                  <a:srgbClr val="006994"/>
                </a:solidFill>
              </a:rPr>
              <a:t> en praktijk huidige beroepskwalificatie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990600" y="1648138"/>
            <a:ext cx="8013700" cy="1355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</a:pPr>
            <a:r>
              <a:rPr lang="nl-NL" sz="2400" dirty="0"/>
              <a:t>Maar het belang van een Leven Lang Leren wordt toch al </a:t>
            </a:r>
            <a:br>
              <a:rPr lang="nl-NL" sz="2400" dirty="0"/>
            </a:br>
            <a:r>
              <a:rPr lang="nl-NL" sz="2400" dirty="0"/>
              <a:t>jaren benadrukt?</a:t>
            </a:r>
            <a:br>
              <a:rPr lang="nl-NL" sz="2400" dirty="0"/>
            </a:br>
            <a:r>
              <a:rPr lang="nl-NL" sz="2400" dirty="0"/>
              <a:t>(Life Long Learning, voorheen ook wel </a:t>
            </a:r>
            <a:r>
              <a:rPr lang="nl-NL" sz="2400" dirty="0" err="1"/>
              <a:t>Education</a:t>
            </a:r>
            <a:r>
              <a:rPr lang="nl-NL" sz="2400" dirty="0"/>
              <a:t> Permanente)</a:t>
            </a:r>
            <a:endParaRPr lang="nl-NL" sz="1600" dirty="0"/>
          </a:p>
        </p:txBody>
      </p:sp>
      <p:sp>
        <p:nvSpPr>
          <p:cNvPr id="5" name="Tekstvak 4"/>
          <p:cNvSpPr txBox="1"/>
          <p:nvPr/>
        </p:nvSpPr>
        <p:spPr>
          <a:xfrm>
            <a:off x="1956397" y="6498454"/>
            <a:ext cx="582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– december 2018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90600" y="3609221"/>
            <a:ext cx="8013700" cy="1355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</a:pPr>
            <a:r>
              <a:rPr lang="nl-NL" sz="2400" dirty="0"/>
              <a:t>Zeker, vanaf begin jaren tachtig is er inderdaad </a:t>
            </a:r>
            <a:r>
              <a:rPr lang="nl-NL" sz="2400" u="sng" dirty="0"/>
              <a:t>veel gesproken</a:t>
            </a:r>
            <a:r>
              <a:rPr lang="nl-NL" sz="2400" dirty="0"/>
              <a:t> over hoe belangrijk LLL is. Vooral door experts, beleidsmakers en politici. Tot voor kort met weinig succes.</a:t>
            </a:r>
          </a:p>
        </p:txBody>
      </p:sp>
    </p:spTree>
    <p:extLst>
      <p:ext uri="{BB962C8B-B14F-4D97-AF65-F5344CB8AC3E}">
        <p14:creationId xmlns:p14="http://schemas.microsoft.com/office/powerpoint/2010/main" val="390832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" y="0"/>
            <a:ext cx="9143771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60464" y="300849"/>
            <a:ext cx="82438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cap="small" dirty="0">
                <a:solidFill>
                  <a:srgbClr val="006994"/>
                </a:solidFill>
              </a:rPr>
              <a:t>Verandering van </a:t>
            </a:r>
            <a:r>
              <a:rPr lang="nl-NL" sz="2800" cap="small" dirty="0" err="1">
                <a:solidFill>
                  <a:srgbClr val="006994"/>
                </a:solidFill>
              </a:rPr>
              <a:t>mindset</a:t>
            </a:r>
            <a:r>
              <a:rPr lang="nl-NL" sz="2800" cap="small" dirty="0">
                <a:solidFill>
                  <a:srgbClr val="006994"/>
                </a:solidFill>
              </a:rPr>
              <a:t> en praktijk beroepskwalificatie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346200" y="1941905"/>
            <a:ext cx="7255935" cy="2287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</a:pPr>
            <a:r>
              <a:rPr lang="nl-NL" sz="4000" i="1" dirty="0">
                <a:solidFill>
                  <a:srgbClr val="006994"/>
                </a:solidFill>
              </a:rPr>
              <a:t>But </a:t>
            </a:r>
            <a:r>
              <a:rPr lang="nl-NL" sz="4000" i="1" dirty="0" err="1">
                <a:solidFill>
                  <a:srgbClr val="006994"/>
                </a:solidFill>
              </a:rPr>
              <a:t>the</a:t>
            </a:r>
            <a:r>
              <a:rPr lang="nl-NL" sz="4000" i="1" dirty="0">
                <a:solidFill>
                  <a:srgbClr val="006994"/>
                </a:solidFill>
              </a:rPr>
              <a:t> </a:t>
            </a:r>
            <a:r>
              <a:rPr lang="nl-NL" sz="4000" i="1" dirty="0" err="1">
                <a:solidFill>
                  <a:srgbClr val="006994"/>
                </a:solidFill>
              </a:rPr>
              <a:t>times</a:t>
            </a:r>
            <a:r>
              <a:rPr lang="nl-NL" sz="4000" i="1" dirty="0">
                <a:solidFill>
                  <a:srgbClr val="006994"/>
                </a:solidFill>
              </a:rPr>
              <a:t>, </a:t>
            </a:r>
            <a:r>
              <a:rPr lang="nl-NL" sz="4000" i="1" dirty="0" err="1">
                <a:solidFill>
                  <a:srgbClr val="006994"/>
                </a:solidFill>
              </a:rPr>
              <a:t>they</a:t>
            </a:r>
            <a:r>
              <a:rPr lang="nl-NL" sz="4000" i="1" dirty="0">
                <a:solidFill>
                  <a:srgbClr val="006994"/>
                </a:solidFill>
              </a:rPr>
              <a:t> are a-</a:t>
            </a:r>
            <a:r>
              <a:rPr lang="nl-NL" sz="4000" i="1" dirty="0" err="1">
                <a:solidFill>
                  <a:srgbClr val="006994"/>
                </a:solidFill>
              </a:rPr>
              <a:t>changin</a:t>
            </a:r>
            <a:r>
              <a:rPr lang="nl-NL" sz="4000" i="1" dirty="0">
                <a:solidFill>
                  <a:srgbClr val="006994"/>
                </a:solidFill>
              </a:rPr>
              <a:t>’</a:t>
            </a:r>
            <a:endParaRPr lang="nl-NL" sz="4000" i="1" u="sng" dirty="0">
              <a:solidFill>
                <a:srgbClr val="006994"/>
              </a:solidFill>
            </a:endParaRP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</a:pPr>
            <a:r>
              <a:rPr lang="nl-NL" sz="2400" dirty="0" smtClean="0"/>
              <a:t>Een Leven </a:t>
            </a:r>
            <a:r>
              <a:rPr lang="nl-NL" sz="2400" dirty="0"/>
              <a:t>Lang </a:t>
            </a:r>
            <a:r>
              <a:rPr lang="nl-NL" sz="2400" dirty="0" smtClean="0"/>
              <a:t>Leren wordt dwingend opgelegd door de economische ontwikkelingen, mogelijk gemaakt door digitale technologie.</a:t>
            </a:r>
            <a:endParaRPr lang="nl-NL" sz="1600" dirty="0"/>
          </a:p>
        </p:txBody>
      </p:sp>
      <p:sp>
        <p:nvSpPr>
          <p:cNvPr id="5" name="Tekstvak 4"/>
          <p:cNvSpPr txBox="1"/>
          <p:nvPr/>
        </p:nvSpPr>
        <p:spPr>
          <a:xfrm>
            <a:off x="1956397" y="6498454"/>
            <a:ext cx="582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– december 2018</a:t>
            </a:r>
          </a:p>
        </p:txBody>
      </p:sp>
    </p:spTree>
    <p:extLst>
      <p:ext uri="{BB962C8B-B14F-4D97-AF65-F5344CB8AC3E}">
        <p14:creationId xmlns:p14="http://schemas.microsoft.com/office/powerpoint/2010/main" val="112759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771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60464" y="300849"/>
            <a:ext cx="82438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800" cap="small" dirty="0">
                <a:solidFill>
                  <a:srgbClr val="006994"/>
                </a:solidFill>
              </a:rPr>
              <a:t>Verandering van </a:t>
            </a:r>
            <a:r>
              <a:rPr lang="nl-NL" sz="2800" cap="small" dirty="0" err="1">
                <a:solidFill>
                  <a:srgbClr val="006994"/>
                </a:solidFill>
              </a:rPr>
              <a:t>mindset</a:t>
            </a:r>
            <a:r>
              <a:rPr lang="nl-NL" sz="2800" cap="small" dirty="0">
                <a:solidFill>
                  <a:srgbClr val="006994"/>
                </a:solidFill>
              </a:rPr>
              <a:t> en praktijk beroepskwalificatie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956397" y="6498454"/>
            <a:ext cx="582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Peter Cras - directeur KCH – december 2018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982936" y="1330910"/>
            <a:ext cx="5776221" cy="583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>
                <a:srgbClr val="006994"/>
              </a:buClr>
            </a:pPr>
            <a:r>
              <a:rPr lang="nl-NL" sz="2800" dirty="0"/>
              <a:t>Wie niet meedoet (of niet kan) is ‘af’.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904"/>
          <a:stretch/>
        </p:blipFill>
        <p:spPr>
          <a:xfrm rot="5400000">
            <a:off x="2869628" y="2447548"/>
            <a:ext cx="4025507" cy="3517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66481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643</TotalTime>
  <Words>814</Words>
  <Application>Microsoft Office PowerPoint</Application>
  <PresentationFormat>Diavoorstelling (4:3)</PresentationFormat>
  <Paragraphs>131</Paragraphs>
  <Slides>18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Anneke Bronkhorst</dc:creator>
  <cp:lastModifiedBy>Anneke Bronkhorst</cp:lastModifiedBy>
  <cp:revision>106</cp:revision>
  <cp:lastPrinted>2018-11-22T09:48:56Z</cp:lastPrinted>
  <dcterms:created xsi:type="dcterms:W3CDTF">2018-03-22T14:22:30Z</dcterms:created>
  <dcterms:modified xsi:type="dcterms:W3CDTF">2018-12-10T13:29:55Z</dcterms:modified>
</cp:coreProperties>
</file>