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80" r:id="rId2"/>
    <p:sldId id="297" r:id="rId3"/>
    <p:sldId id="298" r:id="rId4"/>
    <p:sldId id="258" r:id="rId5"/>
    <p:sldId id="292" r:id="rId6"/>
    <p:sldId id="287" r:id="rId7"/>
    <p:sldId id="289" r:id="rId8"/>
    <p:sldId id="259" r:id="rId9"/>
    <p:sldId id="257" r:id="rId10"/>
    <p:sldId id="262" r:id="rId11"/>
    <p:sldId id="263" r:id="rId12"/>
    <p:sldId id="264" r:id="rId13"/>
    <p:sldId id="261" r:id="rId14"/>
    <p:sldId id="265" r:id="rId15"/>
    <p:sldId id="284" r:id="rId16"/>
    <p:sldId id="266" r:id="rId17"/>
    <p:sldId id="260" r:id="rId18"/>
    <p:sldId id="269" r:id="rId19"/>
    <p:sldId id="291" r:id="rId20"/>
    <p:sldId id="300" r:id="rId21"/>
    <p:sldId id="285" r:id="rId22"/>
    <p:sldId id="270" r:id="rId23"/>
    <p:sldId id="268" r:id="rId24"/>
    <p:sldId id="272" r:id="rId25"/>
    <p:sldId id="271" r:id="rId26"/>
    <p:sldId id="274" r:id="rId27"/>
    <p:sldId id="267" r:id="rId28"/>
    <p:sldId id="273" r:id="rId29"/>
    <p:sldId id="278" r:id="rId30"/>
    <p:sldId id="303" r:id="rId31"/>
    <p:sldId id="277" r:id="rId32"/>
    <p:sldId id="302" r:id="rId33"/>
    <p:sldId id="286" r:id="rId34"/>
    <p:sldId id="296" r:id="rId35"/>
    <p:sldId id="299" r:id="rId36"/>
    <p:sldId id="304" r:id="rId37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61C"/>
    <a:srgbClr val="7C7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54D6-7FCA-4B8B-A495-C6F58FC5C6FF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D24C8-7C5F-4792-82B1-93FC780CA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0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6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99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01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73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19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75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23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7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46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6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CA5A-66DE-46A7-A368-747477D3B215}" type="datetimeFigureOut">
              <a:rPr lang="nl-NL" smtClean="0"/>
              <a:t>13-11-2015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221-5E34-4F81-B4B3-9CC4B244E5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00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#_Toc434504435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239282"/>
            <a:ext cx="808955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00" b="1" dirty="0" smtClean="0">
                <a:solidFill>
                  <a:srgbClr val="7C7C81"/>
                </a:solidFill>
              </a:rPr>
              <a:t/>
            </a:r>
            <a:br>
              <a:rPr lang="nl-NL" sz="2800" b="1" dirty="0" smtClean="0">
                <a:solidFill>
                  <a:srgbClr val="7C7C81"/>
                </a:solidFill>
              </a:rPr>
            </a:br>
            <a:r>
              <a:rPr lang="nl-NL" sz="2800" b="1" dirty="0" smtClean="0">
                <a:solidFill>
                  <a:srgbClr val="7C7C81"/>
                </a:solidFill>
              </a:rPr>
              <a:t>Relatiemiddag </a:t>
            </a:r>
            <a:r>
              <a:rPr lang="nl-NL" sz="2800" b="1" dirty="0">
                <a:solidFill>
                  <a:srgbClr val="7C7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</a:t>
            </a:r>
            <a:r>
              <a:rPr lang="nl-NL" sz="2800" b="1" dirty="0">
                <a:solidFill>
                  <a:srgbClr val="7C7C81"/>
                </a:solidFill>
              </a:rPr>
              <a:t/>
            </a:r>
            <a:br>
              <a:rPr lang="nl-NL" sz="2800" b="1" dirty="0">
                <a:solidFill>
                  <a:srgbClr val="7C7C81"/>
                </a:solidFill>
              </a:rPr>
            </a:b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615" y="1350929"/>
            <a:ext cx="8089556" cy="45952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rgbClr val="7C7C81"/>
              </a:solidFill>
            </a:endParaRPr>
          </a:p>
          <a:p>
            <a:pPr marL="0" indent="0" algn="ctr">
              <a:buNone/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 algn="ctr">
              <a:buNone/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rgbClr val="7C7C81"/>
              </a:solidFill>
            </a:endParaRPr>
          </a:p>
          <a:p>
            <a:pPr marL="0" indent="0" algn="ctr">
              <a:buNone/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rgbClr val="7C7C81"/>
                </a:solidFill>
              </a:rPr>
              <a:t>10 en 12 november 2015</a:t>
            </a:r>
          </a:p>
          <a:p>
            <a:pPr marL="0" indent="0" algn="ctr">
              <a:buNone/>
            </a:pPr>
            <a:endParaRPr lang="nl-NL" sz="1800" dirty="0" smtClean="0">
              <a:solidFill>
                <a:srgbClr val="7C7C81"/>
              </a:solidFill>
            </a:endParaRPr>
          </a:p>
          <a:p>
            <a:pPr marL="0" indent="0" algn="ctr"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Marijke </a:t>
            </a:r>
            <a:r>
              <a:rPr lang="nl-NL" sz="1800" dirty="0" err="1" smtClean="0">
                <a:solidFill>
                  <a:srgbClr val="7C7C81"/>
                </a:solidFill>
              </a:rPr>
              <a:t>Backx</a:t>
            </a:r>
            <a:r>
              <a:rPr lang="nl-NL" sz="1800" dirty="0" smtClean="0">
                <a:solidFill>
                  <a:srgbClr val="7C7C8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manager ESS</a:t>
            </a:r>
          </a:p>
          <a:p>
            <a:pPr marL="0" indent="0" algn="ctr">
              <a:buNone/>
            </a:pPr>
            <a:endParaRPr lang="nl-NL" dirty="0">
              <a:solidFill>
                <a:srgbClr val="7C7C8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70" y="1547266"/>
            <a:ext cx="2101312" cy="21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Doelstelling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14616"/>
            <a:ext cx="8089556" cy="456234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7C7C81"/>
                </a:solidFill>
              </a:rPr>
              <a:t>Kwalitatief goede beoordelingsinstrumenten die aansluiten bij het geboden onderwijs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Civiel effect van diploma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Prijs-kwaliteit verhouding zo gunstig mogelijk houden</a:t>
            </a:r>
          </a:p>
        </p:txBody>
      </p:sp>
    </p:spTree>
    <p:extLst>
      <p:ext uri="{BB962C8B-B14F-4D97-AF65-F5344CB8AC3E}">
        <p14:creationId xmlns:p14="http://schemas.microsoft.com/office/powerpoint/2010/main" val="6692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Uitgangspunten ESS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98141"/>
            <a:ext cx="8089556" cy="457882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7C7C81"/>
                </a:solidFill>
              </a:rPr>
              <a:t>Onafhankelijke examenleverancier – geen </a:t>
            </a:r>
            <a:r>
              <a:rPr lang="nl-NL" dirty="0" smtClean="0">
                <a:solidFill>
                  <a:srgbClr val="7C7C81"/>
                </a:solidFill>
              </a:rPr>
              <a:t>leermiddelen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Aanbod voor kwalificaties Handel en Mode </a:t>
            </a:r>
            <a:r>
              <a:rPr lang="nl-NL" sz="2400" dirty="0">
                <a:solidFill>
                  <a:srgbClr val="7C7C81"/>
                </a:solidFill>
              </a:rPr>
              <a:t>(ook voor kwalificaties met weinig deelnemers en aanverwante opleidingen</a:t>
            </a:r>
            <a:r>
              <a:rPr lang="nl-NL" sz="2400" dirty="0" smtClean="0">
                <a:solidFill>
                  <a:srgbClr val="7C7C81"/>
                </a:solidFill>
              </a:rPr>
              <a:t>)</a:t>
            </a:r>
          </a:p>
          <a:p>
            <a:endParaRPr lang="nl-NL" sz="2400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Ontwikkelen van producten in gezamenlijkheid onderwijs en onderwijskundigen ESS</a:t>
            </a:r>
          </a:p>
        </p:txBody>
      </p:sp>
    </p:spTree>
    <p:extLst>
      <p:ext uri="{BB962C8B-B14F-4D97-AF65-F5344CB8AC3E}">
        <p14:creationId xmlns:p14="http://schemas.microsoft.com/office/powerpoint/2010/main" val="2944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Uitgangspunten ESS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9903"/>
            <a:ext cx="8089556" cy="4587060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7C7C81"/>
                </a:solidFill>
              </a:rPr>
              <a:t>Vaststelling ook door </a:t>
            </a:r>
            <a:r>
              <a:rPr lang="nl-NL" dirty="0" smtClean="0">
                <a:solidFill>
                  <a:srgbClr val="7C7C81"/>
                </a:solidFill>
              </a:rPr>
              <a:t>bedrijfsleven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Goede prijs-kwaliteit </a:t>
            </a:r>
            <a:r>
              <a:rPr lang="nl-NL" dirty="0" smtClean="0">
                <a:solidFill>
                  <a:srgbClr val="7C7C81"/>
                </a:solidFill>
              </a:rPr>
              <a:t>verhouding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Variatie in productaanbod waar </a:t>
            </a:r>
            <a:r>
              <a:rPr lang="nl-NL" dirty="0" smtClean="0">
                <a:solidFill>
                  <a:srgbClr val="7C7C81"/>
                </a:solidFill>
              </a:rPr>
              <a:t>wenselijk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Digitalisering 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Distributie en afname </a:t>
            </a:r>
            <a:r>
              <a:rPr lang="nl-NL" dirty="0">
                <a:solidFill>
                  <a:srgbClr val="7C7C81"/>
                </a:solidFill>
              </a:rPr>
              <a:t>vanuit beveiligde omgeving (</a:t>
            </a:r>
            <a:r>
              <a:rPr lang="nl-NL" dirty="0" err="1">
                <a:solidFill>
                  <a:srgbClr val="7C7C81"/>
                </a:solidFill>
              </a:rPr>
              <a:t>ESShare</a:t>
            </a:r>
            <a:r>
              <a:rPr lang="nl-NL" dirty="0" smtClean="0">
                <a:solidFill>
                  <a:srgbClr val="7C7C81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1900" dirty="0">
                <a:solidFill>
                  <a:srgbClr val="92D050"/>
                </a:solidFill>
              </a:rPr>
              <a:t> </a:t>
            </a:r>
            <a:r>
              <a:rPr lang="nl-NL" sz="1900" dirty="0" smtClean="0">
                <a:solidFill>
                  <a:srgbClr val="92D050"/>
                </a:solidFill>
              </a:rPr>
              <a:t>    Sandro </a:t>
            </a:r>
            <a:r>
              <a:rPr lang="nl-NL" sz="1900" dirty="0" err="1" smtClean="0">
                <a:solidFill>
                  <a:srgbClr val="92D050"/>
                </a:solidFill>
              </a:rPr>
              <a:t>Ferreira</a:t>
            </a:r>
            <a:r>
              <a:rPr lang="nl-NL" sz="1900" dirty="0" smtClean="0">
                <a:solidFill>
                  <a:srgbClr val="92D050"/>
                </a:solidFill>
              </a:rPr>
              <a:t> da Silva</a:t>
            </a:r>
          </a:p>
        </p:txBody>
      </p:sp>
    </p:spTree>
    <p:extLst>
      <p:ext uri="{BB962C8B-B14F-4D97-AF65-F5344CB8AC3E}">
        <p14:creationId xmlns:p14="http://schemas.microsoft.com/office/powerpoint/2010/main" val="36127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99070" y="815546"/>
            <a:ext cx="8229600" cy="32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30" y="235830"/>
            <a:ext cx="5362415" cy="64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PDCA-cyclus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06378"/>
            <a:ext cx="8089556" cy="457058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7C7C81"/>
                </a:solidFill>
              </a:rPr>
              <a:t>Op micro-, </a:t>
            </a:r>
            <a:r>
              <a:rPr lang="nl-NL" dirty="0" err="1">
                <a:solidFill>
                  <a:srgbClr val="7C7C81"/>
                </a:solidFill>
              </a:rPr>
              <a:t>meso</a:t>
            </a:r>
            <a:r>
              <a:rPr lang="nl-NL" dirty="0">
                <a:solidFill>
                  <a:srgbClr val="7C7C81"/>
                </a:solidFill>
              </a:rPr>
              <a:t>- en </a:t>
            </a:r>
            <a:r>
              <a:rPr lang="nl-NL" dirty="0" err="1" smtClean="0">
                <a:solidFill>
                  <a:srgbClr val="7C7C81"/>
                </a:solidFill>
              </a:rPr>
              <a:t>macro-niveau</a:t>
            </a:r>
            <a:r>
              <a:rPr lang="nl-NL" dirty="0" smtClean="0">
                <a:solidFill>
                  <a:srgbClr val="7C7C81"/>
                </a:solidFill>
              </a:rPr>
              <a:t> (onderdelen</a:t>
            </a:r>
            <a:r>
              <a:rPr lang="nl-NL" dirty="0">
                <a:solidFill>
                  <a:srgbClr val="7C7C81"/>
                </a:solidFill>
              </a:rPr>
              <a:t>, examens, ESS-aanbod</a:t>
            </a:r>
            <a:r>
              <a:rPr lang="nl-NL" dirty="0" smtClean="0">
                <a:solidFill>
                  <a:srgbClr val="7C7C81"/>
                </a:solidFill>
              </a:rPr>
              <a:t>)</a:t>
            </a:r>
          </a:p>
          <a:p>
            <a:endParaRPr lang="nl-NL" dirty="0" smtClean="0">
              <a:solidFill>
                <a:srgbClr val="7C7C81"/>
              </a:solidFill>
            </a:endParaRPr>
          </a:p>
          <a:p>
            <a:endParaRPr lang="nl-NL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7C7C81"/>
                </a:solidFill>
              </a:rPr>
              <a:t>Het leven wordt vooruit geleefd en achteruit begrepen </a:t>
            </a:r>
            <a:endParaRPr lang="nl-NL" dirty="0" smtClean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7C7C81"/>
                </a:solidFill>
              </a:rPr>
              <a:t>(</a:t>
            </a:r>
            <a:r>
              <a:rPr lang="nl-NL" dirty="0" err="1">
                <a:solidFill>
                  <a:srgbClr val="7C7C81"/>
                </a:solidFill>
              </a:rPr>
              <a:t>Søren</a:t>
            </a:r>
            <a:r>
              <a:rPr lang="nl-NL" dirty="0">
                <a:solidFill>
                  <a:srgbClr val="7C7C81"/>
                </a:solidFill>
              </a:rPr>
              <a:t> Kierkegaard</a:t>
            </a:r>
            <a:r>
              <a:rPr lang="nl-NL" dirty="0" smtClean="0">
                <a:solidFill>
                  <a:srgbClr val="7C7C81"/>
                </a:solidFill>
              </a:rPr>
              <a:t>)</a:t>
            </a: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</a:endParaRPr>
          </a:p>
          <a:p>
            <a:endParaRPr lang="nl-NL" sz="2400" dirty="0">
              <a:solidFill>
                <a:srgbClr val="7C7C8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Kwaliteitsborging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06378"/>
            <a:ext cx="8089556" cy="457058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7C7C81"/>
                </a:solidFill>
              </a:rPr>
              <a:t>Kwaliteitsborging ≠ kwaliteit</a:t>
            </a:r>
          </a:p>
          <a:p>
            <a:endParaRPr lang="nl-NL" dirty="0" smtClean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Kwaliteitshandboek</a:t>
            </a:r>
          </a:p>
          <a:p>
            <a:endParaRPr lang="nl-NL" dirty="0" smtClean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Keurmerk Examenleverancier</a:t>
            </a:r>
          </a:p>
          <a:p>
            <a:pPr marL="0" indent="0">
              <a:buNone/>
            </a:pPr>
            <a:endParaRPr lang="nl-NL" dirty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Inspectie van het Onderwijs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Screening examens door gebruikers</a:t>
            </a:r>
            <a:endParaRPr lang="nl-NL" dirty="0">
              <a:solidFill>
                <a:srgbClr val="7C7C8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43" y="3428824"/>
            <a:ext cx="18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Overlegstructuur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1664"/>
            <a:ext cx="8089556" cy="4934465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Gebruikersgroep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bepalen van productaanbod, evaluatie producten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twee keer per jaar bijeen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Examenraad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evaluatie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beleid ESS</a:t>
            </a: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, prijsbepaling producten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twee keer per jaar bijeen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Monitoringscommissie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o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ntwikkelproces </a:t>
            </a: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stimuleren en bewaken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ieder kwartaal bijeen</a:t>
            </a:r>
          </a:p>
        </p:txBody>
      </p:sp>
    </p:spTree>
    <p:extLst>
      <p:ext uri="{BB962C8B-B14F-4D97-AF65-F5344CB8AC3E}">
        <p14:creationId xmlns:p14="http://schemas.microsoft.com/office/powerpoint/2010/main" val="42067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Samenwerking vanaf 1 augustus 2015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996778"/>
            <a:ext cx="8089556" cy="5180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7C7C8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647820" y="1419466"/>
            <a:ext cx="6480720" cy="2520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Gebruikersgroep</a:t>
            </a:r>
            <a:endParaRPr lang="nl-NL" sz="3600" dirty="0"/>
          </a:p>
          <a:p>
            <a:pPr algn="ctr"/>
            <a:endParaRPr lang="nl-NL" dirty="0" smtClean="0"/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alle gebruikers van ESS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47820" y="4664266"/>
            <a:ext cx="1440160" cy="698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Monitorings-</a:t>
            </a:r>
          </a:p>
          <a:p>
            <a:pPr algn="ctr"/>
            <a:r>
              <a:rPr lang="nl-NL" dirty="0"/>
              <a:t>c</a:t>
            </a:r>
            <a:r>
              <a:rPr lang="nl-NL" dirty="0" smtClean="0"/>
              <a:t>ommissie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688380" y="4664266"/>
            <a:ext cx="144016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Examenraad</a:t>
            </a:r>
            <a:endParaRPr lang="nl-NL" dirty="0"/>
          </a:p>
        </p:txBody>
      </p:sp>
      <p:cxnSp>
        <p:nvCxnSpPr>
          <p:cNvPr id="7" name="Rechte verbindingslijn met pijl 6"/>
          <p:cNvCxnSpPr>
            <a:stCxn id="4" idx="2"/>
            <a:endCxn id="5" idx="0"/>
          </p:cNvCxnSpPr>
          <p:nvPr/>
        </p:nvCxnSpPr>
        <p:spPr>
          <a:xfrm flipH="1">
            <a:off x="2367900" y="3939744"/>
            <a:ext cx="2520280" cy="724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sp>
        <p:nvSpPr>
          <p:cNvPr id="8" name="Tekstvak 7"/>
          <p:cNvSpPr txBox="1"/>
          <p:nvPr/>
        </p:nvSpPr>
        <p:spPr>
          <a:xfrm>
            <a:off x="1615427" y="5464545"/>
            <a:ext cx="1588713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 smtClean="0"/>
              <a:t>onderwijs en ESS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5679793" y="5464545"/>
            <a:ext cx="244874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 smtClean="0"/>
              <a:t>onderwijs, bedrijfsleven en ESS</a:t>
            </a:r>
            <a:endParaRPr lang="nl-NL" sz="1400" dirty="0"/>
          </a:p>
        </p:txBody>
      </p:sp>
      <p:cxnSp>
        <p:nvCxnSpPr>
          <p:cNvPr id="10" name="Rechte verbindingslijn met pijl 9"/>
          <p:cNvCxnSpPr>
            <a:stCxn id="4" idx="2"/>
            <a:endCxn id="6" idx="0"/>
          </p:cNvCxnSpPr>
          <p:nvPr/>
        </p:nvCxnSpPr>
        <p:spPr>
          <a:xfrm>
            <a:off x="4888180" y="3939744"/>
            <a:ext cx="2520280" cy="724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11" name="Rechte verbindingslijn met pijl 10"/>
          <p:cNvCxnSpPr>
            <a:stCxn id="5" idx="3"/>
            <a:endCxn id="6" idx="1"/>
          </p:cNvCxnSpPr>
          <p:nvPr/>
        </p:nvCxnSpPr>
        <p:spPr>
          <a:xfrm>
            <a:off x="3087980" y="5013454"/>
            <a:ext cx="3600400" cy="10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2367900" y="3928892"/>
            <a:ext cx="2520280" cy="724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888180" y="3928892"/>
            <a:ext cx="2520280" cy="724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087980" y="5013454"/>
            <a:ext cx="3600400" cy="10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572668" y="617696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Samenwerken en kennis delen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9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ESS organisatie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73427"/>
            <a:ext cx="8089556" cy="460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Werkwijze</a:t>
            </a:r>
          </a:p>
          <a:p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Overleg, afstemming, aansluiting zoeken, ontwikkeltrajecten, gezamenlijke expertise inzetten, betekenisgeving</a:t>
            </a:r>
          </a:p>
          <a:p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Interactie </a:t>
            </a:r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met omgeving is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cruciaal</a:t>
            </a: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Resultaat</a:t>
            </a:r>
            <a:endParaRPr lang="nl-NL" sz="2400" dirty="0">
              <a:solidFill>
                <a:srgbClr val="7C7C81"/>
              </a:solidFill>
            </a:endParaRPr>
          </a:p>
          <a:p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Producten in gezamenlijkheid ontwikkeld met civiel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effect</a:t>
            </a: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Zekerheid van kwalitatief goede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examens</a:t>
            </a: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Goede prijs/kwaliteitverhouding</a:t>
            </a:r>
          </a:p>
          <a:p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Examens met alle bijbehorende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documenten</a:t>
            </a: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000" dirty="0">
                <a:solidFill>
                  <a:srgbClr val="7C7C81"/>
                </a:solidFill>
                <a:ea typeface="+mj-ea"/>
                <a:cs typeface="+mj-cs"/>
              </a:rPr>
              <a:t>Expertise deling: begeleiding en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training</a:t>
            </a: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69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Betekenisgeving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73427"/>
            <a:ext cx="8089556" cy="460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7C7C81"/>
                </a:solidFill>
              </a:rPr>
              <a:t>i</a:t>
            </a:r>
            <a:r>
              <a:rPr lang="nl-NL" sz="2400" dirty="0" smtClean="0">
                <a:solidFill>
                  <a:srgbClr val="7C7C81"/>
                </a:solidFill>
              </a:rPr>
              <a:t>ntellectueel 				kwaliteit leveren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principieel 				verbeteren</a:t>
            </a:r>
            <a:endParaRPr lang="nl-NL" sz="2400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relationeel				verbinden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functioneel				vereenvoudigen</a:t>
            </a:r>
            <a:endParaRPr lang="nl-NL" sz="2400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universeel				standaardiseren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optioneel				variëren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financieel				besparen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7C7C81"/>
                </a:solidFill>
              </a:rPr>
              <a:t>e</a:t>
            </a:r>
            <a:r>
              <a:rPr lang="nl-NL" sz="2400" dirty="0" smtClean="0">
                <a:solidFill>
                  <a:srgbClr val="7C7C81"/>
                </a:solidFill>
              </a:rPr>
              <a:t>xperimenteel				vernieuwen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visueel					vormgeven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reëel					verwerkelijken</a:t>
            </a:r>
          </a:p>
          <a:p>
            <a:pPr marL="0" indent="0">
              <a:buNone/>
            </a:pP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134882" y="1828800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3134882" y="2246120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134882" y="2690502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3134882" y="3134883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3134882" y="4056405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3134882" y="4533545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3134882" y="4967956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134882" y="5436550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3134882" y="5896599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3134882" y="3620569"/>
            <a:ext cx="204244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Programma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9903"/>
            <a:ext cx="8089556" cy="458706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13.00 uur Plenair deel</a:t>
            </a: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14.00 uur Keuze 1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15.00 uur Koffie/thee</a:t>
            </a: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15.15 uur Keuze 2 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16.15 uur Drankje en nootje</a:t>
            </a:r>
          </a:p>
          <a:p>
            <a:pPr marL="0" indent="0">
              <a:buNone/>
            </a:pPr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pPr lvl="8"/>
            <a:endParaRPr lang="nl-NL" sz="1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49" y="2597922"/>
            <a:ext cx="2735010" cy="20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Kennis delen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025495"/>
            <a:ext cx="8089556" cy="51514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rgbClr val="7C7C81"/>
                </a:solidFill>
                <a:ea typeface="+mj-ea"/>
                <a:cs typeface="+mj-cs"/>
              </a:rPr>
              <a:t>Geslaagd beoordelen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(2012)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Invloeden op classificatie-accuraatheid van examens</a:t>
            </a:r>
          </a:p>
          <a:p>
            <a:pPr marL="0" indent="0">
              <a:buNone/>
            </a:pPr>
            <a:endParaRPr lang="nl-NL" sz="20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rgbClr val="7C7C81"/>
                </a:solidFill>
                <a:ea typeface="+mj-ea"/>
                <a:cs typeface="+mj-cs"/>
              </a:rPr>
              <a:t>Waar beoordelen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(2013)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Invloed van de context op de resultaten van het examen</a:t>
            </a:r>
          </a:p>
          <a:p>
            <a:pPr marL="0" indent="0">
              <a:buNone/>
            </a:pPr>
            <a:endParaRPr lang="nl-NL" sz="20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rgbClr val="7C7C81"/>
                </a:solidFill>
                <a:ea typeface="+mj-ea"/>
                <a:cs typeface="+mj-cs"/>
              </a:rPr>
              <a:t>Vragen beoordelen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(2014)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Richtlijnen voor het opstellen van theoretische toetsen en antwoordmodellen</a:t>
            </a:r>
          </a:p>
          <a:p>
            <a:pPr marL="0" indent="0">
              <a:buNone/>
            </a:pPr>
            <a:endParaRPr lang="nl-NL" sz="20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rgbClr val="7C7C81"/>
                </a:solidFill>
                <a:ea typeface="+mj-ea"/>
                <a:cs typeface="+mj-cs"/>
              </a:rPr>
              <a:t>Doordacht beoordelen 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(2015)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Een onderbouwing van keuzes in </a:t>
            </a:r>
            <a:r>
              <a:rPr lang="nl-NL" sz="2000" dirty="0" err="1" smtClean="0">
                <a:solidFill>
                  <a:srgbClr val="7C7C81"/>
                </a:solidFill>
                <a:ea typeface="+mj-ea"/>
                <a:cs typeface="+mj-cs"/>
              </a:rPr>
              <a:t>toetsplannen</a:t>
            </a:r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 en toetsen</a:t>
            </a:r>
          </a:p>
          <a:p>
            <a:pPr marL="0" indent="0">
              <a:buNone/>
            </a:pP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nl-NL" sz="2000" dirty="0">
              <a:solidFill>
                <a:srgbClr val="7C7C81"/>
              </a:solidFill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36" y="5117406"/>
            <a:ext cx="114614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Productaanbod bij </a:t>
            </a:r>
            <a:r>
              <a:rPr lang="nl-NL" sz="2800" dirty="0" err="1" smtClean="0">
                <a:solidFill>
                  <a:srgbClr val="7C7C81"/>
                </a:solidFill>
                <a:latin typeface="+mn-lt"/>
              </a:rPr>
              <a:t>herziene</a:t>
            </a:r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 dossiers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3347" y="1086317"/>
            <a:ext cx="8089556" cy="4603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Etalage met bouwstenen</a:t>
            </a:r>
            <a:endParaRPr lang="nl-NL" sz="2400" dirty="0">
              <a:solidFill>
                <a:srgbClr val="7C7C81"/>
              </a:solidFill>
            </a:endParaRPr>
          </a:p>
          <a:p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Onderdelen die inpasbaar zijn in examenplan</a:t>
            </a:r>
          </a:p>
          <a:p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Uitgangspunt bij bouwen is visie op opleiden en examinering van opleiding</a:t>
            </a:r>
          </a:p>
          <a:p>
            <a:r>
              <a:rPr lang="nl-NL" sz="2000" dirty="0" smtClean="0">
                <a:solidFill>
                  <a:srgbClr val="7C7C81"/>
                </a:solidFill>
                <a:ea typeface="+mj-ea"/>
                <a:cs typeface="+mj-cs"/>
              </a:rPr>
              <a:t>Voorbeeld examenplannen per kwalificatiedossier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Accent op examineren van beroepsvaardigheden</a:t>
            </a:r>
          </a:p>
          <a:p>
            <a:r>
              <a:rPr lang="nl-NL" sz="2000" dirty="0" smtClean="0">
                <a:solidFill>
                  <a:srgbClr val="7C7C81"/>
                </a:solidFill>
              </a:rPr>
              <a:t>BPV of simulatie</a:t>
            </a:r>
          </a:p>
          <a:p>
            <a:pPr marL="0" indent="0">
              <a:buNone/>
            </a:pPr>
            <a:endParaRPr lang="nl-NL" sz="2000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Theorie-toetsing/-examinering</a:t>
            </a:r>
          </a:p>
          <a:p>
            <a:r>
              <a:rPr lang="nl-NL" sz="2000" dirty="0" smtClean="0">
                <a:solidFill>
                  <a:srgbClr val="7C7C81"/>
                </a:solidFill>
              </a:rPr>
              <a:t>tijdens opleiden - voorwaardelijk - in examinering</a:t>
            </a:r>
          </a:p>
          <a:p>
            <a:endParaRPr lang="nl-NL" sz="2000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Beschikbaar op Mijn ESS</a:t>
            </a:r>
          </a:p>
          <a:p>
            <a:endParaRPr lang="nl-NL" sz="2000" dirty="0">
              <a:solidFill>
                <a:srgbClr val="7C7C81"/>
              </a:solidFill>
            </a:endParaRPr>
          </a:p>
          <a:p>
            <a:endParaRPr lang="nl-NL" sz="2000" dirty="0" smtClean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799070" y="815546"/>
            <a:ext cx="8229600" cy="32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652681" y="260648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Expertisegroepen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65831" y="1126187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Examenplannen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52272" y="1959006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Ontwikkelgroepen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52272" y="2780928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Instrumenten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671900" y="3645024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Vaststellings-commissies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52681" y="5373216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Evaluatie/ tevredenheid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665831" y="4509120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Distributie ESShare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671900" y="6237312"/>
            <a:ext cx="18002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Bijstellen instrumenten</a:t>
            </a:r>
            <a:endParaRPr lang="nl-NL" sz="1600" dirty="0">
              <a:solidFill>
                <a:schemeClr val="tx1"/>
              </a:solidFill>
            </a:endParaRPr>
          </a:p>
        </p:txBody>
      </p:sp>
      <p:cxnSp>
        <p:nvCxnSpPr>
          <p:cNvPr id="12" name="Rechte verbindingslijn met pijl 11"/>
          <p:cNvCxnSpPr>
            <a:stCxn id="4" idx="2"/>
            <a:endCxn id="5" idx="0"/>
          </p:cNvCxnSpPr>
          <p:nvPr/>
        </p:nvCxnSpPr>
        <p:spPr>
          <a:xfrm>
            <a:off x="4552781" y="836712"/>
            <a:ext cx="13150" cy="2894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5" idx="2"/>
            <a:endCxn id="6" idx="0"/>
          </p:cNvCxnSpPr>
          <p:nvPr/>
        </p:nvCxnSpPr>
        <p:spPr>
          <a:xfrm flipH="1">
            <a:off x="4552372" y="1702251"/>
            <a:ext cx="13559" cy="2567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6" idx="2"/>
            <a:endCxn id="7" idx="0"/>
          </p:cNvCxnSpPr>
          <p:nvPr/>
        </p:nvCxnSpPr>
        <p:spPr>
          <a:xfrm>
            <a:off x="4552372" y="2535070"/>
            <a:ext cx="0" cy="2458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7" idx="2"/>
          </p:cNvCxnSpPr>
          <p:nvPr/>
        </p:nvCxnSpPr>
        <p:spPr>
          <a:xfrm>
            <a:off x="4552372" y="3356992"/>
            <a:ext cx="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8" idx="2"/>
            <a:endCxn id="10" idx="0"/>
          </p:cNvCxnSpPr>
          <p:nvPr/>
        </p:nvCxnSpPr>
        <p:spPr>
          <a:xfrm flipH="1">
            <a:off x="4565931" y="4221088"/>
            <a:ext cx="6069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10" idx="2"/>
            <a:endCxn id="9" idx="0"/>
          </p:cNvCxnSpPr>
          <p:nvPr/>
        </p:nvCxnSpPr>
        <p:spPr>
          <a:xfrm flipH="1">
            <a:off x="4552781" y="5085184"/>
            <a:ext cx="1315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9" idx="2"/>
          </p:cNvCxnSpPr>
          <p:nvPr/>
        </p:nvCxnSpPr>
        <p:spPr>
          <a:xfrm>
            <a:off x="4552781" y="5949280"/>
            <a:ext cx="19219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11" idx="1"/>
          </p:cNvCxnSpPr>
          <p:nvPr/>
        </p:nvCxnSpPr>
        <p:spPr>
          <a:xfrm flipH="1">
            <a:off x="2483768" y="6525344"/>
            <a:ext cx="11881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2483768" y="3933056"/>
            <a:ext cx="0" cy="2592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2483768" y="54868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endCxn id="4" idx="1"/>
          </p:cNvCxnSpPr>
          <p:nvPr/>
        </p:nvCxnSpPr>
        <p:spPr>
          <a:xfrm>
            <a:off x="2483768" y="548680"/>
            <a:ext cx="11689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2483768" y="1412054"/>
            <a:ext cx="1182063" cy="1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endCxn id="6" idx="1"/>
          </p:cNvCxnSpPr>
          <p:nvPr/>
        </p:nvCxnSpPr>
        <p:spPr>
          <a:xfrm>
            <a:off x="2483768" y="2247038"/>
            <a:ext cx="11685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endCxn id="7" idx="1"/>
          </p:cNvCxnSpPr>
          <p:nvPr/>
        </p:nvCxnSpPr>
        <p:spPr>
          <a:xfrm>
            <a:off x="2483768" y="3068960"/>
            <a:ext cx="11685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endCxn id="8" idx="1"/>
          </p:cNvCxnSpPr>
          <p:nvPr/>
        </p:nvCxnSpPr>
        <p:spPr>
          <a:xfrm>
            <a:off x="2483768" y="3933056"/>
            <a:ext cx="118813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Aanbod </a:t>
            </a:r>
            <a:r>
              <a:rPr lang="nl-NL" sz="2800" dirty="0" err="1">
                <a:solidFill>
                  <a:srgbClr val="7C7C81"/>
                </a:solidFill>
                <a:latin typeface="+mn-lt"/>
              </a:rPr>
              <a:t>retail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48714"/>
            <a:ext cx="8089556" cy="50415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rgbClr val="7C7C81"/>
                </a:solidFill>
              </a:rPr>
              <a:t>Verkoop					</a:t>
            </a:r>
            <a:r>
              <a:rPr lang="nl-NL" sz="2000" dirty="0" err="1">
                <a:solidFill>
                  <a:srgbClr val="92D050"/>
                </a:solidFill>
              </a:rPr>
              <a:t>Roosanne</a:t>
            </a:r>
            <a:r>
              <a:rPr lang="nl-NL" sz="2000" dirty="0">
                <a:solidFill>
                  <a:srgbClr val="92D050"/>
                </a:solidFill>
              </a:rPr>
              <a:t> Kerkhof</a:t>
            </a:r>
          </a:p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rgbClr val="7C7C81"/>
                </a:solidFill>
              </a:rPr>
              <a:t>Verkoper (2)				</a:t>
            </a:r>
            <a:endParaRPr lang="nl-NL" sz="2000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rgbClr val="7C7C81"/>
                </a:solidFill>
              </a:rPr>
              <a:t>Advies en leiding in de verkoop 		</a:t>
            </a:r>
            <a:r>
              <a:rPr lang="nl-NL" sz="2000" dirty="0">
                <a:solidFill>
                  <a:srgbClr val="92D050"/>
                </a:solidFill>
              </a:rPr>
              <a:t>Sylvia </a:t>
            </a:r>
            <a:r>
              <a:rPr lang="nl-NL" sz="2000" dirty="0" err="1">
                <a:solidFill>
                  <a:srgbClr val="92D050"/>
                </a:solidFill>
              </a:rPr>
              <a:t>Verrips</a:t>
            </a:r>
            <a:endParaRPr lang="nl-NL" sz="20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rgbClr val="7C7C81"/>
                </a:solidFill>
              </a:rPr>
              <a:t>Eerste </a:t>
            </a:r>
            <a:r>
              <a:rPr lang="nl-NL" sz="2000" dirty="0">
                <a:solidFill>
                  <a:srgbClr val="7C7C81"/>
                </a:solidFill>
              </a:rPr>
              <a:t>verkoper (3)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7C7C81"/>
                </a:solidFill>
              </a:rPr>
              <a:t>Verkoopspecialist (3)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7C7C81"/>
                </a:solidFill>
              </a:rPr>
              <a:t>Verkoopadviseur (3</a:t>
            </a:r>
            <a:r>
              <a:rPr lang="nl-NL" sz="2000" dirty="0" smtClean="0">
                <a:solidFill>
                  <a:srgbClr val="7C7C81"/>
                </a:solidFill>
              </a:rPr>
              <a:t>)? - wordt voor opgeleid?	</a:t>
            </a:r>
            <a:endParaRPr lang="nl-NL" sz="2000" dirty="0">
              <a:solidFill>
                <a:srgbClr val="92D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>
                <a:solidFill>
                  <a:srgbClr val="7C7C81"/>
                </a:solidFill>
              </a:rPr>
              <a:t>Ondernemerschap </a:t>
            </a:r>
            <a:r>
              <a:rPr lang="nl-NL" sz="2400" b="1" dirty="0" err="1" smtClean="0">
                <a:solidFill>
                  <a:srgbClr val="7C7C81"/>
                </a:solidFill>
              </a:rPr>
              <a:t>retail</a:t>
            </a:r>
            <a:r>
              <a:rPr lang="nl-NL" sz="2400" b="1" dirty="0" smtClean="0">
                <a:solidFill>
                  <a:srgbClr val="7C7C81"/>
                </a:solidFill>
              </a:rPr>
              <a:t>			</a:t>
            </a:r>
            <a:r>
              <a:rPr lang="nl-NL" sz="2000" dirty="0">
                <a:solidFill>
                  <a:srgbClr val="92D050"/>
                </a:solidFill>
              </a:rPr>
              <a:t>Pauline van ‘t Hoog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7C7C81"/>
                </a:solidFill>
              </a:rPr>
              <a:t>Ondernemer </a:t>
            </a:r>
            <a:r>
              <a:rPr lang="nl-NL" sz="2000" dirty="0" err="1">
                <a:solidFill>
                  <a:srgbClr val="7C7C81"/>
                </a:solidFill>
              </a:rPr>
              <a:t>retail</a:t>
            </a:r>
            <a:r>
              <a:rPr lang="nl-NL" sz="2000" dirty="0">
                <a:solidFill>
                  <a:srgbClr val="7C7C81"/>
                </a:solidFill>
              </a:rPr>
              <a:t> (4</a:t>
            </a:r>
            <a:r>
              <a:rPr lang="nl-NL" sz="2000" dirty="0" smtClean="0">
                <a:solidFill>
                  <a:srgbClr val="7C7C81"/>
                </a:solidFill>
              </a:rPr>
              <a:t>)			</a:t>
            </a:r>
            <a:endParaRPr lang="nl-NL" sz="2000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rgbClr val="7C7C81"/>
                </a:solidFill>
              </a:rPr>
              <a:t>Management </a:t>
            </a:r>
            <a:r>
              <a:rPr lang="nl-NL" sz="2400" b="1" dirty="0" err="1" smtClean="0">
                <a:solidFill>
                  <a:srgbClr val="7C7C81"/>
                </a:solidFill>
              </a:rPr>
              <a:t>retail</a:t>
            </a:r>
            <a:endParaRPr lang="nl-NL" sz="2400" b="1" dirty="0" smtClean="0">
              <a:solidFill>
                <a:srgbClr val="7C7C8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rgbClr val="7C7C81"/>
                </a:solidFill>
              </a:rPr>
              <a:t>Manager </a:t>
            </a:r>
            <a:r>
              <a:rPr lang="nl-NL" sz="2000" dirty="0" err="1">
                <a:solidFill>
                  <a:srgbClr val="7C7C81"/>
                </a:solidFill>
              </a:rPr>
              <a:t>retail</a:t>
            </a:r>
            <a:r>
              <a:rPr lang="nl-NL" sz="2000" dirty="0">
                <a:solidFill>
                  <a:srgbClr val="7C7C81"/>
                </a:solidFill>
              </a:rPr>
              <a:t> (4)</a:t>
            </a:r>
          </a:p>
          <a:p>
            <a:endParaRPr lang="nl-NL" sz="2000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Aanbod commercie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65189"/>
            <a:ext cx="8089556" cy="461177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7C7C81"/>
                </a:solidFill>
              </a:rPr>
              <a:t>Commercie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Commercieel medewerker (3</a:t>
            </a:r>
            <a:r>
              <a:rPr lang="nl-NL" sz="1800" dirty="0" smtClean="0">
                <a:solidFill>
                  <a:srgbClr val="7C7C81"/>
                </a:solidFill>
              </a:rPr>
              <a:t>)			</a:t>
            </a:r>
            <a:r>
              <a:rPr lang="nl-NL" sz="1800" dirty="0" err="1">
                <a:solidFill>
                  <a:srgbClr val="92D050"/>
                </a:solidFill>
              </a:rPr>
              <a:t>Rudo</a:t>
            </a:r>
            <a:r>
              <a:rPr lang="nl-NL" sz="1800" dirty="0">
                <a:solidFill>
                  <a:srgbClr val="92D050"/>
                </a:solidFill>
              </a:rPr>
              <a:t> </a:t>
            </a:r>
            <a:r>
              <a:rPr lang="nl-NL" sz="1800" dirty="0" err="1">
                <a:solidFill>
                  <a:srgbClr val="92D050"/>
                </a:solidFill>
              </a:rPr>
              <a:t>Vinck</a:t>
            </a:r>
            <a:endParaRPr lang="nl-NL" sz="1800" dirty="0">
              <a:solidFill>
                <a:srgbClr val="92D050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(Junior) accountmanager (4</a:t>
            </a:r>
            <a:r>
              <a:rPr lang="nl-NL" sz="1800" dirty="0" smtClean="0">
                <a:solidFill>
                  <a:srgbClr val="7C7C81"/>
                </a:solidFill>
              </a:rPr>
              <a:t>)			</a:t>
            </a:r>
            <a:endParaRPr lang="nl-NL" sz="1800" dirty="0">
              <a:solidFill>
                <a:srgbClr val="92D050"/>
              </a:solidFill>
            </a:endParaRPr>
          </a:p>
          <a:p>
            <a:pPr>
              <a:lnSpc>
                <a:spcPct val="140000"/>
              </a:lnSpc>
            </a:pPr>
            <a:endParaRPr lang="nl-NL" sz="1800" dirty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 smtClean="0">
                <a:solidFill>
                  <a:srgbClr val="7C7C81"/>
                </a:solidFill>
              </a:rPr>
              <a:t>Vestigingsmanager </a:t>
            </a:r>
            <a:r>
              <a:rPr lang="nl-NL" sz="1800" dirty="0">
                <a:solidFill>
                  <a:srgbClr val="7C7C81"/>
                </a:solidFill>
              </a:rPr>
              <a:t>groothandel (4</a:t>
            </a:r>
            <a:r>
              <a:rPr lang="nl-NL" sz="1800" dirty="0" smtClean="0">
                <a:solidFill>
                  <a:srgbClr val="7C7C81"/>
                </a:solidFill>
              </a:rPr>
              <a:t>)			</a:t>
            </a:r>
            <a:r>
              <a:rPr lang="nl-NL" sz="1800" dirty="0">
                <a:solidFill>
                  <a:srgbClr val="92D050"/>
                </a:solidFill>
              </a:rPr>
              <a:t>Cristel Kraaijeveld</a:t>
            </a:r>
          </a:p>
          <a:p>
            <a:pPr>
              <a:lnSpc>
                <a:spcPct val="140000"/>
              </a:lnSpc>
            </a:pPr>
            <a:r>
              <a:rPr lang="nl-NL" sz="1800" dirty="0" smtClean="0">
                <a:solidFill>
                  <a:srgbClr val="7C7C81"/>
                </a:solidFill>
              </a:rPr>
              <a:t>Assistent-manager </a:t>
            </a:r>
            <a:r>
              <a:rPr lang="nl-NL" sz="1800" dirty="0">
                <a:solidFill>
                  <a:srgbClr val="7C7C81"/>
                </a:solidFill>
              </a:rPr>
              <a:t>internationale handel (4</a:t>
            </a:r>
            <a:r>
              <a:rPr lang="nl-NL" sz="1800" dirty="0" smtClean="0">
                <a:solidFill>
                  <a:srgbClr val="7C7C81"/>
                </a:solidFill>
              </a:rPr>
              <a:t>)		</a:t>
            </a:r>
            <a:endParaRPr lang="nl-NL" sz="1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Aanbod logistiek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31092"/>
            <a:ext cx="8089556" cy="4909751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Logistiek					</a:t>
            </a:r>
            <a:r>
              <a:rPr lang="nl-NL" sz="1800" dirty="0">
                <a:solidFill>
                  <a:srgbClr val="92D050"/>
                </a:solidFill>
              </a:rPr>
              <a:t>Els Kranen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Parts-/baliemedewerker (2</a:t>
            </a:r>
            <a:r>
              <a:rPr lang="nl-NL" sz="1800" dirty="0" smtClean="0">
                <a:solidFill>
                  <a:srgbClr val="7C7C81"/>
                </a:solidFill>
              </a:rPr>
              <a:t>)? </a:t>
            </a:r>
            <a:r>
              <a:rPr lang="nl-NL" sz="1800" dirty="0">
                <a:solidFill>
                  <a:srgbClr val="7C7C81"/>
                </a:solidFill>
              </a:rPr>
              <a:t>– wordt </a:t>
            </a:r>
            <a:r>
              <a:rPr lang="nl-NL" sz="1800" dirty="0" smtClean="0">
                <a:solidFill>
                  <a:srgbClr val="7C7C81"/>
                </a:solidFill>
              </a:rPr>
              <a:t>voor opgeleid?</a:t>
            </a:r>
            <a:endParaRPr lang="nl-NL" sz="1800" dirty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Logistiek medewerker (2)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Logistiek teamleider (3</a:t>
            </a:r>
            <a:r>
              <a:rPr lang="nl-NL" sz="1800" dirty="0" smtClean="0">
                <a:solidFill>
                  <a:srgbClr val="7C7C81"/>
                </a:solidFill>
              </a:rPr>
              <a:t>)				</a:t>
            </a:r>
            <a:endParaRPr lang="nl-NL" sz="1800" dirty="0">
              <a:solidFill>
                <a:srgbClr val="92D050"/>
              </a:solidFill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Supervisors logistiek				</a:t>
            </a:r>
            <a:r>
              <a:rPr lang="nl-NL" sz="1800" dirty="0" smtClean="0">
                <a:solidFill>
                  <a:srgbClr val="92D050"/>
                </a:solidFill>
              </a:rPr>
              <a:t>Antoinette Sonneveld</a:t>
            </a:r>
            <a:endParaRPr lang="nl-NL" sz="1800" dirty="0">
              <a:solidFill>
                <a:srgbClr val="92D050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Logistiek supervisor (4)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7C7C81"/>
                </a:solidFill>
              </a:rPr>
              <a:t>Middenkader transport en </a:t>
            </a:r>
            <a:r>
              <a:rPr lang="nl-NL" sz="2000" b="1" dirty="0" smtClean="0">
                <a:solidFill>
                  <a:srgbClr val="7C7C81"/>
                </a:solidFill>
              </a:rPr>
              <a:t>logistiek		</a:t>
            </a:r>
            <a:r>
              <a:rPr lang="nl-NL" sz="1800" dirty="0">
                <a:solidFill>
                  <a:srgbClr val="92D050"/>
                </a:solidFill>
              </a:rPr>
              <a:t>Jeannette</a:t>
            </a:r>
            <a:r>
              <a:rPr lang="nl-NL" sz="2000" b="1" dirty="0" smtClean="0">
                <a:solidFill>
                  <a:srgbClr val="7C7C81"/>
                </a:solidFill>
              </a:rPr>
              <a:t> </a:t>
            </a:r>
            <a:r>
              <a:rPr lang="nl-NL" sz="1800" dirty="0">
                <a:solidFill>
                  <a:srgbClr val="92D050"/>
                </a:solidFill>
              </a:rPr>
              <a:t>Jansen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Manager transport en logistiek (4) </a:t>
            </a:r>
            <a:r>
              <a:rPr lang="nl-NL" sz="1800" dirty="0" smtClean="0">
                <a:solidFill>
                  <a:srgbClr val="7C7C81"/>
                </a:solidFill>
              </a:rPr>
              <a:t> </a:t>
            </a:r>
            <a:endParaRPr lang="nl-NL" sz="1800" dirty="0">
              <a:solidFill>
                <a:srgbClr val="7C7C8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87" y="5168681"/>
            <a:ext cx="114614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Aanbod wonen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56951"/>
            <a:ext cx="8089556" cy="481089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l-NL" sz="2000" b="1" dirty="0" err="1" smtClean="0">
                <a:solidFill>
                  <a:srgbClr val="7C7C81"/>
                </a:solidFill>
              </a:rPr>
              <a:t>Woningstofferen</a:t>
            </a:r>
            <a:r>
              <a:rPr lang="nl-NL" sz="2000" b="1" dirty="0" smtClean="0">
                <a:solidFill>
                  <a:srgbClr val="7C7C81"/>
                </a:solidFill>
              </a:rPr>
              <a:t>				</a:t>
            </a:r>
            <a:r>
              <a:rPr lang="nl-NL" sz="1800" dirty="0" err="1" smtClean="0">
                <a:solidFill>
                  <a:srgbClr val="92D050"/>
                </a:solidFill>
              </a:rPr>
              <a:t>Roosanne</a:t>
            </a:r>
            <a:r>
              <a:rPr lang="nl-NL" sz="1800" dirty="0" smtClean="0">
                <a:solidFill>
                  <a:srgbClr val="92D050"/>
                </a:solidFill>
              </a:rPr>
              <a:t> </a:t>
            </a:r>
            <a:r>
              <a:rPr lang="nl-NL" sz="1800" dirty="0">
                <a:solidFill>
                  <a:srgbClr val="92D050"/>
                </a:solidFill>
              </a:rPr>
              <a:t>Kerkhof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Woning-/projectstoffeerder (2</a:t>
            </a:r>
            <a:r>
              <a:rPr lang="nl-NL" sz="1800" dirty="0" smtClean="0">
                <a:solidFill>
                  <a:srgbClr val="7C7C81"/>
                </a:solidFill>
              </a:rPr>
              <a:t>)			</a:t>
            </a:r>
            <a:endParaRPr lang="nl-NL" sz="1800" dirty="0">
              <a:solidFill>
                <a:srgbClr val="92D050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Allround woningstoffeerder (3)</a:t>
            </a:r>
          </a:p>
          <a:p>
            <a:pPr marL="0" indent="0">
              <a:lnSpc>
                <a:spcPct val="140000"/>
              </a:lnSpc>
              <a:buNone/>
            </a:pPr>
            <a:endParaRPr lang="nl-NL" sz="2000" b="1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Interieuradvies</a:t>
            </a:r>
            <a:endParaRPr lang="nl-NL" sz="2000" b="1" dirty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Interieuradviseur (4</a:t>
            </a:r>
            <a:r>
              <a:rPr lang="nl-NL" sz="1800" dirty="0" smtClean="0">
                <a:solidFill>
                  <a:srgbClr val="7C7C81"/>
                </a:solidFill>
              </a:rPr>
              <a:t>)</a:t>
            </a:r>
            <a:endParaRPr lang="nl-NL" sz="1800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Aanbod mode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491050"/>
            <a:ext cx="8089556" cy="5366950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l-NL" sz="2000" b="1" dirty="0">
                <a:solidFill>
                  <a:srgbClr val="7C7C81"/>
                </a:solidFill>
              </a:rPr>
              <a:t>Kleding-, confectie en </a:t>
            </a:r>
            <a:r>
              <a:rPr lang="nl-NL" sz="2000" b="1" dirty="0" smtClean="0">
                <a:solidFill>
                  <a:srgbClr val="7C7C81"/>
                </a:solidFill>
              </a:rPr>
              <a:t>veranderatelier	</a:t>
            </a:r>
            <a:r>
              <a:rPr lang="nl-NL" sz="2000" dirty="0" smtClean="0">
                <a:solidFill>
                  <a:srgbClr val="92D050"/>
                </a:solidFill>
              </a:rPr>
              <a:t>Els Kranen en Eline </a:t>
            </a:r>
            <a:r>
              <a:rPr lang="nl-NL" sz="2000" dirty="0" err="1" smtClean="0">
                <a:solidFill>
                  <a:srgbClr val="92D050"/>
                </a:solidFill>
              </a:rPr>
              <a:t>Jensma</a:t>
            </a:r>
            <a:endParaRPr lang="nl-NL" sz="2000" dirty="0">
              <a:solidFill>
                <a:srgbClr val="92D050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Basismedewerker mode (2)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>
                <a:solidFill>
                  <a:srgbClr val="7C7C81"/>
                </a:solidFill>
              </a:rPr>
              <a:t>Mode/maatkleding</a:t>
            </a:r>
          </a:p>
          <a:p>
            <a:pPr>
              <a:lnSpc>
                <a:spcPct val="140000"/>
              </a:lnSpc>
            </a:pPr>
            <a:r>
              <a:rPr lang="nl-NL" sz="1800" dirty="0" smtClean="0">
                <a:solidFill>
                  <a:srgbClr val="7C7C81"/>
                </a:solidFill>
              </a:rPr>
              <a:t>Allround </a:t>
            </a:r>
            <a:r>
              <a:rPr lang="nl-NL" sz="1800" dirty="0">
                <a:solidFill>
                  <a:srgbClr val="7C7C81"/>
                </a:solidFill>
              </a:rPr>
              <a:t>medewerker mode/maatkleding (4)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Specialist mode/maatkleding (4)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>
                <a:solidFill>
                  <a:srgbClr val="7C7C81"/>
                </a:solidFill>
              </a:rPr>
              <a:t>Fashion en design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Junior stylist (4</a:t>
            </a:r>
            <a:r>
              <a:rPr lang="nl-NL" sz="1800" dirty="0" smtClean="0">
                <a:solidFill>
                  <a:srgbClr val="7C7C81"/>
                </a:solidFill>
              </a:rPr>
              <a:t>)				samenvoeging dossiers</a:t>
            </a:r>
            <a:endParaRPr lang="nl-NL" sz="1800" dirty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>
                <a:solidFill>
                  <a:srgbClr val="7C7C81"/>
                </a:solidFill>
              </a:rPr>
              <a:t>Fashion management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Junior productmanager fashion (4</a:t>
            </a:r>
            <a:r>
              <a:rPr lang="nl-NL" sz="1800" dirty="0" smtClean="0">
                <a:solidFill>
                  <a:srgbClr val="7C7C81"/>
                </a:solidFill>
              </a:rPr>
              <a:t>)</a:t>
            </a:r>
            <a:endParaRPr lang="nl-NL" sz="1800" dirty="0">
              <a:solidFill>
                <a:srgbClr val="7C7C81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4120" y="4383992"/>
            <a:ext cx="0" cy="1606610"/>
          </a:xfrm>
          <a:prstGeom prst="line">
            <a:avLst/>
          </a:prstGeom>
          <a:ln w="38100">
            <a:solidFill>
              <a:srgbClr val="7C7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>
            <a:off x="4076345" y="4401084"/>
            <a:ext cx="1217775" cy="17092"/>
          </a:xfrm>
          <a:prstGeom prst="straightConnector1">
            <a:avLst/>
          </a:prstGeom>
          <a:ln w="38100">
            <a:solidFill>
              <a:srgbClr val="7C7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4685232" y="5982056"/>
            <a:ext cx="608888" cy="8546"/>
          </a:xfrm>
          <a:prstGeom prst="straightConnector1">
            <a:avLst/>
          </a:prstGeom>
          <a:ln w="38100">
            <a:solidFill>
              <a:srgbClr val="7C7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Overig aanbod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1665"/>
            <a:ext cx="8089556" cy="459529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l-NL" sz="2000" b="1" dirty="0">
                <a:solidFill>
                  <a:srgbClr val="7C7C81"/>
                </a:solidFill>
              </a:rPr>
              <a:t>Entree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invulling van 9 profielen met </a:t>
            </a:r>
            <a:r>
              <a:rPr lang="nl-NL" sz="1800" dirty="0" smtClean="0">
                <a:solidFill>
                  <a:srgbClr val="7C7C81"/>
                </a:solidFill>
              </a:rPr>
              <a:t>opdrachten		</a:t>
            </a:r>
            <a:r>
              <a:rPr lang="nl-NL" sz="1800" dirty="0" smtClean="0">
                <a:solidFill>
                  <a:srgbClr val="92D050"/>
                </a:solidFill>
              </a:rPr>
              <a:t>Pauline en </a:t>
            </a:r>
            <a:r>
              <a:rPr lang="nl-NL" sz="1800" dirty="0" err="1" smtClean="0">
                <a:solidFill>
                  <a:srgbClr val="92D050"/>
                </a:solidFill>
              </a:rPr>
              <a:t>Roosanne</a:t>
            </a:r>
            <a:endParaRPr lang="nl-NL" sz="2000" b="1" dirty="0">
              <a:solidFill>
                <a:srgbClr val="92D05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nl-NL" sz="2000" b="1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Marketing</a:t>
            </a:r>
            <a:r>
              <a:rPr lang="nl-NL" sz="2000" b="1" dirty="0">
                <a:solidFill>
                  <a:srgbClr val="7C7C81"/>
                </a:solidFill>
              </a:rPr>
              <a:t>, communicatie en </a:t>
            </a:r>
            <a:r>
              <a:rPr lang="nl-NL" sz="2000" b="1" dirty="0" smtClean="0">
                <a:solidFill>
                  <a:srgbClr val="7C7C81"/>
                </a:solidFill>
              </a:rPr>
              <a:t>evenementen		</a:t>
            </a:r>
            <a:r>
              <a:rPr lang="nl-NL" sz="1800" dirty="0" err="1">
                <a:solidFill>
                  <a:srgbClr val="92D050"/>
                </a:solidFill>
              </a:rPr>
              <a:t>Rudo</a:t>
            </a:r>
            <a:endParaRPr lang="nl-NL" sz="1800" dirty="0">
              <a:solidFill>
                <a:srgbClr val="92D050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Medewerker </a:t>
            </a:r>
            <a:r>
              <a:rPr lang="nl-NL" sz="1800" dirty="0" smtClean="0">
                <a:solidFill>
                  <a:srgbClr val="7C7C81"/>
                </a:solidFill>
              </a:rPr>
              <a:t>marketing </a:t>
            </a:r>
            <a:r>
              <a:rPr lang="nl-NL" sz="1800" dirty="0">
                <a:solidFill>
                  <a:srgbClr val="7C7C81"/>
                </a:solidFill>
              </a:rPr>
              <a:t>en </a:t>
            </a:r>
            <a:r>
              <a:rPr lang="nl-NL" sz="1800" dirty="0" smtClean="0">
                <a:solidFill>
                  <a:srgbClr val="7C7C81"/>
                </a:solidFill>
              </a:rPr>
              <a:t>communicatie </a:t>
            </a:r>
            <a:r>
              <a:rPr lang="nl-NL" sz="1800" dirty="0">
                <a:solidFill>
                  <a:srgbClr val="7C7C81"/>
                </a:solidFill>
              </a:rPr>
              <a:t>(4</a:t>
            </a:r>
            <a:r>
              <a:rPr lang="nl-NL" sz="1800" dirty="0" smtClean="0">
                <a:solidFill>
                  <a:srgbClr val="7C7C81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nl-NL" sz="1800" dirty="0" smtClean="0">
                <a:solidFill>
                  <a:srgbClr val="7C7C81"/>
                </a:solidFill>
              </a:rPr>
              <a:t>Medewerker evenementenorganisatie</a:t>
            </a:r>
            <a:r>
              <a:rPr lang="nl-NL" sz="1800" dirty="0">
                <a:solidFill>
                  <a:srgbClr val="7C7C81"/>
                </a:solidFill>
              </a:rPr>
              <a:t> </a:t>
            </a:r>
            <a:r>
              <a:rPr lang="nl-NL" sz="1800" dirty="0" smtClean="0">
                <a:solidFill>
                  <a:srgbClr val="7C7C81"/>
                </a:solidFill>
              </a:rPr>
              <a:t>(4)	</a:t>
            </a:r>
            <a:endParaRPr lang="nl-NL" sz="1800" dirty="0">
              <a:solidFill>
                <a:srgbClr val="92D05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nl-NL" sz="2000" b="1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Nederlands </a:t>
            </a:r>
            <a:r>
              <a:rPr lang="nl-NL" sz="2000" b="1" dirty="0">
                <a:solidFill>
                  <a:srgbClr val="7C7C81"/>
                </a:solidFill>
              </a:rPr>
              <a:t>en </a:t>
            </a:r>
            <a:r>
              <a:rPr lang="nl-NL" sz="2000" b="1" dirty="0" smtClean="0">
                <a:solidFill>
                  <a:srgbClr val="7C7C81"/>
                </a:solidFill>
              </a:rPr>
              <a:t>MVT				</a:t>
            </a:r>
            <a:r>
              <a:rPr lang="nl-NL" sz="1800" dirty="0" smtClean="0">
                <a:solidFill>
                  <a:srgbClr val="92D050"/>
                </a:solidFill>
              </a:rPr>
              <a:t>Eline en Lise Daanen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CBL</a:t>
            </a:r>
            <a:endParaRPr lang="nl-NL" sz="2000" b="1" dirty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endParaRPr lang="nl-NL" sz="1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Keuzedelen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22854"/>
            <a:ext cx="8089556" cy="45541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Examens ontwikkeld op basis van wensen van opleidingen</a:t>
            </a:r>
          </a:p>
          <a:p>
            <a:pPr>
              <a:lnSpc>
                <a:spcPct val="150000"/>
              </a:lnSpc>
            </a:pPr>
            <a:r>
              <a:rPr lang="nl-NL" sz="2400" dirty="0" smtClean="0">
                <a:solidFill>
                  <a:srgbClr val="7C7C81"/>
                </a:solidFill>
              </a:rPr>
              <a:t>Portfolio opbouwen				</a:t>
            </a:r>
            <a:r>
              <a:rPr lang="nl-NL" sz="1800" dirty="0" err="1" smtClean="0">
                <a:solidFill>
                  <a:srgbClr val="92D050"/>
                </a:solidFill>
              </a:rPr>
              <a:t>Gabry</a:t>
            </a:r>
            <a:r>
              <a:rPr lang="nl-NL" sz="1800" dirty="0" smtClean="0">
                <a:solidFill>
                  <a:srgbClr val="92D050"/>
                </a:solidFill>
              </a:rPr>
              <a:t> Karsdorp</a:t>
            </a:r>
          </a:p>
          <a:p>
            <a:pPr>
              <a:lnSpc>
                <a:spcPct val="150000"/>
              </a:lnSpc>
            </a:pPr>
            <a:endParaRPr lang="nl-NL" sz="18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nl-NL" sz="18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 dirty="0" smtClean="0">
                <a:solidFill>
                  <a:srgbClr val="7C7C81"/>
                </a:solidFill>
              </a:rPr>
              <a:t>Welke wensen vanuit de opleiding?</a:t>
            </a:r>
            <a:endParaRPr lang="nl-NL" sz="2400" dirty="0">
              <a:solidFill>
                <a:srgbClr val="7C7C8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 dirty="0" err="1" smtClean="0">
                <a:solidFill>
                  <a:srgbClr val="7C7C81"/>
                </a:solidFill>
              </a:rPr>
              <a:t>Pinwand</a:t>
            </a:r>
            <a:r>
              <a:rPr lang="nl-NL" sz="2400" dirty="0" smtClean="0">
                <a:solidFill>
                  <a:srgbClr val="7C7C81"/>
                </a:solidFill>
              </a:rPr>
              <a:t> in de hal</a:t>
            </a:r>
            <a:endParaRPr lang="nl-NL" sz="2400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Examinering MBO op politieke agenda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9903"/>
            <a:ext cx="8089556" cy="458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Najaar 2015:</a:t>
            </a:r>
          </a:p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 smtClean="0">
                <a:solidFill>
                  <a:srgbClr val="7C7C81"/>
                </a:solidFill>
              </a:rPr>
              <a:t>Brief 14 september 2015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-herhaling gecertificeerde examenleverancier of externe validering</a:t>
            </a:r>
          </a:p>
          <a:p>
            <a:endParaRPr lang="nl-NL" sz="2400" dirty="0" smtClean="0">
              <a:solidFill>
                <a:srgbClr val="7C7C81"/>
              </a:solidFill>
            </a:endParaRPr>
          </a:p>
          <a:p>
            <a:r>
              <a:rPr lang="nl-NL" sz="2400" dirty="0" smtClean="0">
                <a:solidFill>
                  <a:srgbClr val="7C7C81"/>
                </a:solidFill>
              </a:rPr>
              <a:t>Examenagenda MBO Raad, oktober 2015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-producten op orde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-processen in control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-professionalisering op orde</a:t>
            </a:r>
          </a:p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pPr lvl="8"/>
            <a:endParaRPr lang="nl-NL" sz="1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29" y="4258290"/>
            <a:ext cx="3170490" cy="25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0"/>
            <a:ext cx="8089557" cy="87321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3100" dirty="0" err="1">
                <a:solidFill>
                  <a:srgbClr val="7C7C81"/>
                </a:solidFill>
                <a:latin typeface="+mn-lt"/>
              </a:rPr>
              <a:t>Keuzedeelexamen</a:t>
            </a:r>
            <a:r>
              <a:rPr lang="nl-NL" sz="3100" dirty="0">
                <a:solidFill>
                  <a:srgbClr val="7C7C81"/>
                </a:solidFill>
                <a:latin typeface="+mn-lt"/>
              </a:rPr>
              <a:t> Internationaal I</a:t>
            </a:r>
            <a:br>
              <a:rPr lang="nl-NL" sz="3100" dirty="0">
                <a:solidFill>
                  <a:srgbClr val="7C7C81"/>
                </a:solidFill>
                <a:latin typeface="+mn-lt"/>
              </a:rPr>
            </a:br>
            <a:r>
              <a:rPr lang="nl-NL" sz="2800" dirty="0"/>
              <a:t> </a:t>
            </a:r>
            <a:r>
              <a:rPr lang="nl-NL" sz="2800" dirty="0" smtClean="0"/>
              <a:t>                        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8498"/>
              </p:ext>
            </p:extLst>
          </p:nvPr>
        </p:nvGraphicFramePr>
        <p:xfrm>
          <a:off x="1043115" y="1025495"/>
          <a:ext cx="7886700" cy="5968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5708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</a:rPr>
                        <a:t>geschikt voor niveau 3 en 4</a:t>
                      </a:r>
                      <a:br>
                        <a:rPr lang="nl-NL" sz="1800" dirty="0" smtClean="0">
                          <a:solidFill>
                            <a:srgbClr val="7C7C81"/>
                          </a:solidFill>
                        </a:rPr>
                      </a:br>
                      <a:r>
                        <a:rPr lang="nl-NL" sz="1800" dirty="0">
                          <a:solidFill>
                            <a:srgbClr val="7C7C8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Inhoud van het </a:t>
                      </a:r>
                      <a:r>
                        <a:rPr lang="nl-NL" sz="1800" dirty="0" err="1" smtClean="0">
                          <a:solidFill>
                            <a:srgbClr val="7C7C81"/>
                          </a:solidFill>
                          <a:effectLst/>
                        </a:rPr>
                        <a:t>keuzedeelexamen</a:t>
                      </a: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Toelichting </a:t>
                      </a:r>
                      <a:r>
                        <a:rPr lang="nl-NL" sz="1800" dirty="0" err="1">
                          <a:solidFill>
                            <a:srgbClr val="7C7C81"/>
                          </a:solidFill>
                          <a:effectLst/>
                        </a:rPr>
                        <a:t>keuzedeelexamen</a:t>
                      </a:r>
                      <a:endParaRPr lang="nl-NL" sz="1800" dirty="0">
                        <a:solidFill>
                          <a:srgbClr val="7C7C8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1600" u="none" strike="noStrike" dirty="0" smtClean="0">
                        <a:solidFill>
                          <a:srgbClr val="7C7C81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l-NL" sz="1800" u="none" strike="noStrike" dirty="0" smtClean="0">
                          <a:solidFill>
                            <a:srgbClr val="43661C"/>
                          </a:solidFill>
                          <a:effectLst/>
                        </a:rPr>
                        <a:t>Examenonderdeel 1: Zet interculturele sensitiviteit in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l-NL" sz="1800" u="none" strike="noStrike" dirty="0" smtClean="0">
                          <a:solidFill>
                            <a:srgbClr val="7C7C81"/>
                          </a:solidFill>
                          <a:effectLst/>
                        </a:rPr>
                        <a:t>-</a:t>
                      </a:r>
                      <a:r>
                        <a:rPr lang="nl-NL" sz="1800" u="none" strike="noStrike" baseline="0" dirty="0" smtClean="0">
                          <a:solidFill>
                            <a:srgbClr val="7C7C81"/>
                          </a:solidFill>
                          <a:effectLst/>
                        </a:rPr>
                        <a:t> </a:t>
                      </a: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Beoordelingslijst </a:t>
                      </a:r>
                      <a:r>
                        <a:rPr lang="nl-NL" sz="1800" dirty="0">
                          <a:solidFill>
                            <a:srgbClr val="7C7C81"/>
                          </a:solidFill>
                          <a:effectLst/>
                        </a:rPr>
                        <a:t>voor twee </a:t>
                      </a: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examenopdrachten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endParaRPr lang="nl-NL" sz="1600" u="none" strike="noStrike" dirty="0" smtClean="0">
                        <a:solidFill>
                          <a:srgbClr val="7C7C8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l-NL" sz="1800" u="none" strike="noStrike" dirty="0" smtClean="0">
                          <a:solidFill>
                            <a:srgbClr val="43661C"/>
                          </a:solidFill>
                          <a:effectLst/>
                        </a:rPr>
                        <a:t>Examenonderdeel </a:t>
                      </a:r>
                      <a:r>
                        <a:rPr lang="nl-NL" sz="1800" u="none" strike="noStrike" dirty="0">
                          <a:solidFill>
                            <a:srgbClr val="43661C"/>
                          </a:solidFill>
                          <a:effectLst/>
                        </a:rPr>
                        <a:t>2: Verbindt mensen met verschillende culturele </a:t>
                      </a:r>
                      <a:r>
                        <a:rPr lang="nl-NL" sz="1800" u="none" strike="noStrike" dirty="0" smtClean="0">
                          <a:solidFill>
                            <a:srgbClr val="43661C"/>
                          </a:solidFill>
                          <a:effectLst/>
                        </a:rPr>
                        <a:t>achtergronden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- </a:t>
                      </a:r>
                      <a:r>
                        <a:rPr lang="nl-NL" sz="1800" dirty="0">
                          <a:solidFill>
                            <a:srgbClr val="7C7C81"/>
                          </a:solidFill>
                          <a:effectLst/>
                        </a:rPr>
                        <a:t>Optie A: beoordelingslijst voor twee </a:t>
                      </a: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examenopdrachten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- </a:t>
                      </a:r>
                      <a:r>
                        <a:rPr lang="nl-NL" sz="1800" dirty="0">
                          <a:solidFill>
                            <a:srgbClr val="7C7C81"/>
                          </a:solidFill>
                          <a:effectLst/>
                        </a:rPr>
                        <a:t>Optie B: observatiechecklist en </a:t>
                      </a:r>
                      <a:r>
                        <a:rPr lang="nl-NL" sz="1800" dirty="0" err="1" smtClean="0">
                          <a:solidFill>
                            <a:srgbClr val="7C7C81"/>
                          </a:solidFill>
                          <a:effectLst/>
                        </a:rPr>
                        <a:t>cgi</a:t>
                      </a:r>
                      <a:endParaRPr lang="nl-NL" sz="1800" dirty="0">
                        <a:solidFill>
                          <a:srgbClr val="7C7C8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1800" dirty="0" smtClean="0">
                        <a:solidFill>
                          <a:srgbClr val="7C7C8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Uitslagprotocol 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Bijlage </a:t>
                      </a:r>
                      <a:r>
                        <a:rPr lang="nl-NL" sz="1800" dirty="0">
                          <a:solidFill>
                            <a:srgbClr val="7C7C81"/>
                          </a:solidFill>
                          <a:effectLst/>
                        </a:rPr>
                        <a:t>1: </a:t>
                      </a:r>
                      <a:r>
                        <a:rPr lang="nl-NL" sz="1800" dirty="0" err="1">
                          <a:solidFill>
                            <a:srgbClr val="7C7C81"/>
                          </a:solidFill>
                          <a:effectLst/>
                        </a:rPr>
                        <a:t>toetstermen</a:t>
                      </a:r>
                      <a:r>
                        <a:rPr lang="nl-NL" sz="1800" dirty="0">
                          <a:solidFill>
                            <a:srgbClr val="7C7C81"/>
                          </a:solidFill>
                          <a:effectLst/>
                        </a:rPr>
                        <a:t> </a:t>
                      </a: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800" dirty="0" smtClean="0">
                          <a:solidFill>
                            <a:srgbClr val="7C7C81"/>
                          </a:solidFill>
                          <a:effectLst/>
                        </a:rPr>
                        <a:t>Bijlage 2: instructie voor docent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18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18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18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7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  <a:latin typeface="+mn-lt"/>
              </a:rPr>
              <a:t>Eenjarige specialisten opleiding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06378"/>
            <a:ext cx="8089556" cy="457058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7C7C81"/>
                </a:solidFill>
              </a:rPr>
              <a:t>Ondernemer op basis van vakmanschap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Vakman ondernemer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nl-NL" sz="2000" b="1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b="1" dirty="0" smtClean="0">
                <a:solidFill>
                  <a:srgbClr val="7C7C81"/>
                </a:solidFill>
              </a:rPr>
              <a:t>Leidinggeven </a:t>
            </a:r>
            <a:r>
              <a:rPr lang="nl-NL" sz="2000" b="1" dirty="0">
                <a:solidFill>
                  <a:srgbClr val="7C7C81"/>
                </a:solidFill>
              </a:rPr>
              <a:t>op basis van vakmanschap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Leidinggevende team/ afdeling/ project</a:t>
            </a:r>
          </a:p>
          <a:p>
            <a:pPr>
              <a:lnSpc>
                <a:spcPct val="140000"/>
              </a:lnSpc>
            </a:pPr>
            <a:r>
              <a:rPr lang="nl-NL" sz="1800" dirty="0">
                <a:solidFill>
                  <a:srgbClr val="7C7C81"/>
                </a:solidFill>
              </a:rPr>
              <a:t>Technisch leidinggevende</a:t>
            </a:r>
          </a:p>
        </p:txBody>
      </p:sp>
    </p:spTree>
    <p:extLst>
      <p:ext uri="{BB962C8B-B14F-4D97-AF65-F5344CB8AC3E}">
        <p14:creationId xmlns:p14="http://schemas.microsoft.com/office/powerpoint/2010/main" val="3022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Ontwikkelaars gevraagd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06378"/>
            <a:ext cx="8089556" cy="457058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Teamleden met 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nl-NL" sz="2400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- inhoudelijke kennis van een onderwerp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- de vaardigheid tot het schrijven van examenopgaven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2400" dirty="0" smtClean="0">
                <a:solidFill>
                  <a:srgbClr val="7C7C81"/>
                </a:solidFill>
              </a:rPr>
              <a:t>- vergoeding </a:t>
            </a:r>
            <a:endParaRPr lang="nl-NL" sz="2400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Uitdagingen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06378"/>
            <a:ext cx="8089556" cy="457058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Nieuw waarderingskader Inspectie  m.i.v.  </a:t>
            </a:r>
            <a:r>
              <a:rPr lang="nl-NL" sz="2000" dirty="0">
                <a:solidFill>
                  <a:srgbClr val="7C7C81"/>
                </a:solidFill>
              </a:rPr>
              <a:t>a</a:t>
            </a:r>
            <a:r>
              <a:rPr lang="nl-NL" sz="2000" dirty="0" smtClean="0">
                <a:solidFill>
                  <a:srgbClr val="7C7C81"/>
                </a:solidFill>
              </a:rPr>
              <a:t>ugustus 2017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nl-NL" sz="2000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Examens in praktijk: wat is de essentie van het beroep?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nl-NL" sz="2000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Niveau van examens?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Kwaliteit ↔ rendement van opleiding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nl-NL" sz="2000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nl-NL" sz="2000" dirty="0" smtClean="0">
                <a:solidFill>
                  <a:srgbClr val="7C7C81"/>
                </a:solidFill>
              </a:rPr>
              <a:t>Vereniging Examenleveranciers i.o.</a:t>
            </a:r>
            <a:endParaRPr lang="nl-NL" sz="2000" dirty="0">
              <a:solidFill>
                <a:srgbClr val="7C7C8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275708" y="5034106"/>
            <a:ext cx="16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>
                <a:solidFill>
                  <a:srgbClr val="7C7C81"/>
                </a:solidFill>
              </a:rPr>
              <a:t> … er (n)iets van</a:t>
            </a:r>
            <a:endParaRPr lang="nl-NL" sz="1600" i="1" dirty="0">
              <a:solidFill>
                <a:srgbClr val="7C7C8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54" y="3764098"/>
            <a:ext cx="1739647" cy="1270008"/>
          </a:xfrm>
          <a:prstGeom prst="rect">
            <a:avLst/>
          </a:prstGeom>
          <a:solidFill>
            <a:srgbClr val="92D050"/>
          </a:solidFill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28616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www.essmbo.nl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9" y="1388575"/>
            <a:ext cx="8089556" cy="45705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l-NL" dirty="0" smtClean="0">
                <a:solidFill>
                  <a:srgbClr val="7C7C81"/>
                </a:solidFill>
              </a:rPr>
              <a:t>Drie informatielagen:</a:t>
            </a:r>
          </a:p>
          <a:p>
            <a:pPr>
              <a:lnSpc>
                <a:spcPct val="140000"/>
              </a:lnSpc>
            </a:pPr>
            <a:r>
              <a:rPr lang="nl-NL" dirty="0" smtClean="0">
                <a:solidFill>
                  <a:srgbClr val="7C7C81"/>
                </a:solidFill>
              </a:rPr>
              <a:t>Informatie website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toegankelijk voor iedereen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aanmelden voor nieuwsbrief</a:t>
            </a:r>
          </a:p>
          <a:p>
            <a:pPr>
              <a:lnSpc>
                <a:spcPct val="140000"/>
              </a:lnSpc>
            </a:pPr>
            <a:r>
              <a:rPr lang="nl-NL" dirty="0" smtClean="0">
                <a:solidFill>
                  <a:srgbClr val="7C7C81"/>
                </a:solidFill>
              </a:rPr>
              <a:t>Mijn ESS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toegankelijk voor gebruikers ESS</a:t>
            </a:r>
          </a:p>
          <a:p>
            <a:pPr>
              <a:lnSpc>
                <a:spcPct val="140000"/>
              </a:lnSpc>
            </a:pPr>
            <a:r>
              <a:rPr lang="nl-NL" dirty="0" err="1" smtClean="0">
                <a:solidFill>
                  <a:srgbClr val="7C7C81"/>
                </a:solidFill>
              </a:rPr>
              <a:t>ESShare</a:t>
            </a:r>
            <a:endParaRPr lang="nl-NL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toegankelijk voor twee </a:t>
            </a:r>
            <a:r>
              <a:rPr lang="nl-NL" sz="1800" dirty="0" err="1" smtClean="0">
                <a:solidFill>
                  <a:srgbClr val="7C7C81"/>
                </a:solidFill>
              </a:rPr>
              <a:t>geautoriseerden</a:t>
            </a:r>
            <a:r>
              <a:rPr lang="nl-NL" sz="1800" dirty="0" smtClean="0">
                <a:solidFill>
                  <a:srgbClr val="7C7C81"/>
                </a:solidFill>
              </a:rPr>
              <a:t> per locatie</a:t>
            </a:r>
          </a:p>
          <a:p>
            <a:pPr>
              <a:lnSpc>
                <a:spcPct val="140000"/>
              </a:lnSpc>
            </a:pPr>
            <a:endParaRPr lang="nl-NL" dirty="0" smtClean="0">
              <a:solidFill>
                <a:srgbClr val="7C7C8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45" y="1965532"/>
            <a:ext cx="3160298" cy="31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Samen + werken = kwaliteit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06378"/>
            <a:ext cx="8089556" cy="457058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endParaRPr lang="nl-NL" dirty="0" smtClean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endParaRPr lang="nl-NL" dirty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nl-NL" sz="2200" b="1" i="1" dirty="0">
              <a:solidFill>
                <a:srgbClr val="7C7C81"/>
              </a:solidFill>
            </a:endParaRPr>
          </a:p>
          <a:p>
            <a:pPr marL="0" indent="0" algn="ctr">
              <a:lnSpc>
                <a:spcPct val="140000"/>
              </a:lnSpc>
              <a:buNone/>
            </a:pPr>
            <a:endParaRPr lang="nl-NL" sz="2200" b="1" i="1" dirty="0" smtClean="0">
              <a:solidFill>
                <a:srgbClr val="7C7C81"/>
              </a:solidFill>
            </a:endParaRPr>
          </a:p>
          <a:p>
            <a:pPr>
              <a:lnSpc>
                <a:spcPct val="140000"/>
              </a:lnSpc>
            </a:pPr>
            <a:endParaRPr lang="nl-NL" dirty="0" smtClean="0">
              <a:solidFill>
                <a:srgbClr val="7C7C8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nl-NL" dirty="0" smtClean="0">
              <a:solidFill>
                <a:srgbClr val="7C7C8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89" y="1476169"/>
            <a:ext cx="5547302" cy="48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Zaalindeling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9" y="1388575"/>
            <a:ext cx="8089556" cy="457058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l-NL" dirty="0" smtClean="0">
                <a:solidFill>
                  <a:srgbClr val="43661C"/>
                </a:solidFill>
              </a:rPr>
              <a:t>		Ronde 1		Ronde 2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dirty="0" smtClean="0">
                <a:solidFill>
                  <a:srgbClr val="43661C"/>
                </a:solidFill>
              </a:rPr>
              <a:t>ESS tafel</a:t>
            </a:r>
            <a:r>
              <a:rPr lang="nl-NL" dirty="0" smtClean="0">
                <a:solidFill>
                  <a:srgbClr val="7C7C81"/>
                </a:solidFill>
              </a:rPr>
              <a:t> 	Commercie		Commercie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dirty="0">
                <a:solidFill>
                  <a:srgbClr val="43661C"/>
                </a:solidFill>
              </a:rPr>
              <a:t>zaal 3 </a:t>
            </a:r>
            <a:r>
              <a:rPr lang="nl-NL" dirty="0" smtClean="0">
                <a:solidFill>
                  <a:srgbClr val="43661C"/>
                </a:solidFill>
              </a:rPr>
              <a:t>		</a:t>
            </a:r>
            <a:r>
              <a:rPr lang="nl-NL" dirty="0" smtClean="0">
                <a:solidFill>
                  <a:srgbClr val="7C7C81"/>
                </a:solidFill>
              </a:rPr>
              <a:t>Retail </a:t>
            </a:r>
            <a:r>
              <a:rPr lang="nl-NL" dirty="0">
                <a:solidFill>
                  <a:srgbClr val="7C7C81"/>
                </a:solidFill>
              </a:rPr>
              <a:t>niveau </a:t>
            </a:r>
            <a:r>
              <a:rPr lang="nl-NL" dirty="0" smtClean="0">
                <a:solidFill>
                  <a:srgbClr val="7C7C81"/>
                </a:solidFill>
              </a:rPr>
              <a:t>2	Procedures/ werkwijze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dirty="0">
                <a:solidFill>
                  <a:srgbClr val="43661C"/>
                </a:solidFill>
              </a:rPr>
              <a:t>zaal 5 </a:t>
            </a:r>
            <a:r>
              <a:rPr lang="nl-NL" dirty="0" smtClean="0">
                <a:solidFill>
                  <a:srgbClr val="43661C"/>
                </a:solidFill>
              </a:rPr>
              <a:t>		</a:t>
            </a:r>
            <a:r>
              <a:rPr lang="nl-NL" dirty="0" smtClean="0">
                <a:solidFill>
                  <a:srgbClr val="7C7C81"/>
                </a:solidFill>
              </a:rPr>
              <a:t>Retail </a:t>
            </a:r>
            <a:r>
              <a:rPr lang="nl-NL" dirty="0">
                <a:solidFill>
                  <a:srgbClr val="7C7C81"/>
                </a:solidFill>
              </a:rPr>
              <a:t>niveau </a:t>
            </a:r>
            <a:r>
              <a:rPr lang="nl-NL" dirty="0" smtClean="0">
                <a:solidFill>
                  <a:srgbClr val="7C7C81"/>
                </a:solidFill>
              </a:rPr>
              <a:t>3	Retail niveau 3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dirty="0">
                <a:solidFill>
                  <a:srgbClr val="43661C"/>
                </a:solidFill>
              </a:rPr>
              <a:t>zaal 4 </a:t>
            </a:r>
            <a:r>
              <a:rPr lang="nl-NL" dirty="0" smtClean="0">
                <a:solidFill>
                  <a:srgbClr val="43661C"/>
                </a:solidFill>
              </a:rPr>
              <a:t>		</a:t>
            </a:r>
            <a:r>
              <a:rPr lang="nl-NL" dirty="0" smtClean="0">
                <a:solidFill>
                  <a:srgbClr val="7C7C81"/>
                </a:solidFill>
              </a:rPr>
              <a:t>Retail niveau 4	Retail niveau 4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l-NL" dirty="0">
                <a:solidFill>
                  <a:srgbClr val="43661C"/>
                </a:solidFill>
              </a:rPr>
              <a:t>zaal 2 </a:t>
            </a:r>
            <a:r>
              <a:rPr lang="nl-NL" dirty="0" smtClean="0">
                <a:solidFill>
                  <a:srgbClr val="43661C"/>
                </a:solidFill>
              </a:rPr>
              <a:t>		</a:t>
            </a:r>
            <a:r>
              <a:rPr lang="nl-NL" dirty="0" smtClean="0">
                <a:solidFill>
                  <a:srgbClr val="7C7C81"/>
                </a:solidFill>
              </a:rPr>
              <a:t>Logistiek		-</a:t>
            </a:r>
          </a:p>
          <a:p>
            <a:pPr marL="0" indent="0">
              <a:lnSpc>
                <a:spcPct val="140000"/>
              </a:lnSpc>
              <a:buNone/>
            </a:pPr>
            <a:endParaRPr lang="nl-NL" dirty="0" smtClean="0">
              <a:solidFill>
                <a:srgbClr val="7C7C8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62" y="5332575"/>
            <a:ext cx="1425847" cy="14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/>
          <p:cNvSpPr/>
          <p:nvPr/>
        </p:nvSpPr>
        <p:spPr>
          <a:xfrm>
            <a:off x="2123528" y="1362548"/>
            <a:ext cx="5040000" cy="50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wh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2677297" y="1872065"/>
            <a:ext cx="3960000" cy="396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217297" y="2412065"/>
            <a:ext cx="2880000" cy="28800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Why</a:t>
            </a:r>
            <a:r>
              <a:rPr lang="nl-NL" dirty="0" smtClean="0">
                <a:solidFill>
                  <a:schemeClr val="tx1"/>
                </a:solidFill>
              </a:rPr>
              <a:t>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241270" y="1950276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How?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296108" y="1417399"/>
            <a:ext cx="80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427442" y="6375974"/>
            <a:ext cx="2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smtClean="0"/>
              <a:t>Golden </a:t>
            </a:r>
            <a:r>
              <a:rPr lang="nl-NL" sz="1400" i="1" dirty="0" err="1" smtClean="0"/>
              <a:t>circle</a:t>
            </a:r>
            <a:r>
              <a:rPr lang="nl-NL" sz="1400" i="1" dirty="0" smtClean="0"/>
              <a:t>, Simon </a:t>
            </a:r>
            <a:r>
              <a:rPr lang="nl-NL" sz="1400" i="1" dirty="0" err="1" smtClean="0"/>
              <a:t>Sinek</a:t>
            </a:r>
            <a:endParaRPr lang="nl-NL" sz="1400" i="1" dirty="0"/>
          </a:p>
        </p:txBody>
      </p:sp>
      <p:sp>
        <p:nvSpPr>
          <p:cNvPr id="3" name="Rechthoek 2"/>
          <p:cNvSpPr/>
          <p:nvPr/>
        </p:nvSpPr>
        <p:spPr>
          <a:xfrm>
            <a:off x="799070" y="815546"/>
            <a:ext cx="8229600" cy="32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1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Drijfveer ESS-medewerkers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9903"/>
            <a:ext cx="8089556" cy="4587060"/>
          </a:xfrm>
        </p:spPr>
        <p:txBody>
          <a:bodyPr>
            <a:normAutofit/>
          </a:bodyPr>
          <a:lstStyle/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7C7C81"/>
                </a:solidFill>
              </a:rPr>
              <a:t>Al onze examens worden in gezamenlijkheid ontwikkeld. </a:t>
            </a:r>
            <a:r>
              <a:rPr lang="nl-NL" sz="2400" dirty="0" smtClean="0">
                <a:solidFill>
                  <a:srgbClr val="7C7C81"/>
                </a:solidFill>
              </a:rPr>
              <a:t>We </a:t>
            </a:r>
            <a:r>
              <a:rPr lang="nl-NL" sz="2400" dirty="0">
                <a:solidFill>
                  <a:srgbClr val="7C7C81"/>
                </a:solidFill>
              </a:rPr>
              <a:t>gaan voor kwaliteit. </a:t>
            </a:r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We maken een objectief oordeel mogelijk dat aansluit op het geboden onderwijs en het niveau van de deelnemers.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endParaRPr lang="nl-NL" sz="2400" dirty="0" smtClean="0">
              <a:solidFill>
                <a:srgbClr val="7C7C81"/>
              </a:solidFill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73" y="3975130"/>
            <a:ext cx="3524250" cy="23431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05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Kernwaarden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614616"/>
            <a:ext cx="8089556" cy="4562347"/>
          </a:xfrm>
        </p:spPr>
        <p:txBody>
          <a:bodyPr>
            <a:normAutofit lnSpcReduction="10000"/>
          </a:bodyPr>
          <a:lstStyle/>
          <a:p>
            <a:r>
              <a:rPr lang="nl-NL" sz="2400" b="1" dirty="0">
                <a:solidFill>
                  <a:srgbClr val="7C7C81"/>
                </a:solidFill>
              </a:rPr>
              <a:t>Co-creatie</a:t>
            </a:r>
          </a:p>
          <a:p>
            <a:pPr marL="0" indent="0">
              <a:buNone/>
            </a:pPr>
            <a:r>
              <a:rPr lang="nl-NL" sz="1900" dirty="0" smtClean="0">
                <a:solidFill>
                  <a:srgbClr val="7C7C81"/>
                </a:solidFill>
              </a:rPr>
              <a:t>Samen </a:t>
            </a:r>
            <a:r>
              <a:rPr lang="nl-NL" sz="1900" dirty="0">
                <a:solidFill>
                  <a:srgbClr val="7C7C81"/>
                </a:solidFill>
              </a:rPr>
              <a:t>met onderwijs en bedrijfsleven werken wij aan examenproducten en -diensten die </a:t>
            </a:r>
            <a:r>
              <a:rPr lang="nl-NL" sz="1900" dirty="0" err="1">
                <a:solidFill>
                  <a:srgbClr val="7C7C81"/>
                </a:solidFill>
              </a:rPr>
              <a:t>ontzorgen</a:t>
            </a:r>
            <a:r>
              <a:rPr lang="nl-NL" sz="1900" dirty="0">
                <a:solidFill>
                  <a:srgbClr val="7C7C81"/>
                </a:solidFill>
              </a:rPr>
              <a:t>. Wij zoeken daarbij de dialoog en werken op basis van partnerschap. Hierbij ligt onze focus op resultaat en oplossingen.</a:t>
            </a:r>
          </a:p>
          <a:p>
            <a:endParaRPr lang="nl-NL" sz="2400" b="1" dirty="0" smtClean="0">
              <a:solidFill>
                <a:srgbClr val="7C7C81"/>
              </a:solidFill>
            </a:endParaRPr>
          </a:p>
          <a:p>
            <a:r>
              <a:rPr lang="nl-NL" sz="2400" b="1" dirty="0" smtClean="0">
                <a:solidFill>
                  <a:srgbClr val="7C7C81"/>
                </a:solidFill>
              </a:rPr>
              <a:t>Deskundigheid</a:t>
            </a:r>
            <a:endParaRPr lang="nl-NL" sz="2400" b="1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Wij </a:t>
            </a:r>
            <a:r>
              <a:rPr lang="nl-NL" sz="1800" dirty="0">
                <a:solidFill>
                  <a:srgbClr val="7C7C81"/>
                </a:solidFill>
              </a:rPr>
              <a:t>bundelen en organiseren expertise. Wij zijn gericht op het bevorderen van (onze) deskundigheid en willen deze ook overbrengen op en delen met anderen.</a:t>
            </a:r>
          </a:p>
          <a:p>
            <a:endParaRPr lang="nl-NL" sz="2400" b="1" dirty="0" smtClean="0">
              <a:solidFill>
                <a:srgbClr val="7C7C81"/>
              </a:solidFill>
            </a:endParaRPr>
          </a:p>
          <a:p>
            <a:r>
              <a:rPr lang="nl-NL" sz="2400" b="1" dirty="0" smtClean="0">
                <a:solidFill>
                  <a:srgbClr val="7C7C81"/>
                </a:solidFill>
              </a:rPr>
              <a:t>Vertrouwen</a:t>
            </a:r>
            <a:endParaRPr lang="nl-NL" sz="2400" b="1" dirty="0">
              <a:solidFill>
                <a:srgbClr val="7C7C81"/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rgbClr val="7C7C81"/>
                </a:solidFill>
              </a:rPr>
              <a:t>Onze </a:t>
            </a:r>
            <a:r>
              <a:rPr lang="nl-NL" sz="1800" dirty="0">
                <a:solidFill>
                  <a:srgbClr val="7C7C81"/>
                </a:solidFill>
              </a:rPr>
              <a:t>manier van werken is transparant en gericht op inhoud. We zijn toegankelijk en betrouwbaar. Wij doen recht aan leerling en beroep. Ons gezamenlijk doel zorgt voor verbinding.</a:t>
            </a:r>
          </a:p>
          <a:p>
            <a:endParaRPr lang="nl-NL" sz="2400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947" y="-1006732"/>
            <a:ext cx="11592000" cy="81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Huidige ESS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9903"/>
            <a:ext cx="8089556" cy="45870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Ontwikkeling van beoordelingsinstrumenten bij </a:t>
            </a:r>
            <a:r>
              <a:rPr lang="nl-NL" sz="2400" dirty="0" err="1" smtClean="0">
                <a:solidFill>
                  <a:srgbClr val="7C7C81"/>
                </a:solidFill>
                <a:ea typeface="+mj-ea"/>
                <a:cs typeface="+mj-cs"/>
              </a:rPr>
              <a:t>herziene</a:t>
            </a:r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 </a:t>
            </a:r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kwalificatiedossiers i.s.m. onderwijs en </a:t>
            </a:r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bedrijfsleven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Gebruikers bepalen het </a:t>
            </a:r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aanbod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Voldoen aan </a:t>
            </a:r>
            <a:r>
              <a:rPr lang="nl-NL" sz="2400" dirty="0" smtClean="0">
                <a:solidFill>
                  <a:srgbClr val="7C7C81"/>
                </a:solidFill>
                <a:ea typeface="+mj-ea"/>
                <a:cs typeface="+mj-cs"/>
              </a:rPr>
              <a:t>kwaliteitsstandaarden</a:t>
            </a:r>
          </a:p>
          <a:p>
            <a:endParaRPr lang="nl-NL" sz="2400" dirty="0">
              <a:solidFill>
                <a:srgbClr val="7C7C81"/>
              </a:solidFill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7C7C81"/>
                </a:solidFill>
                <a:ea typeface="+mj-ea"/>
                <a:cs typeface="+mj-cs"/>
              </a:rPr>
              <a:t>Opleidingen Handel en Mode</a:t>
            </a:r>
          </a:p>
        </p:txBody>
      </p:sp>
    </p:spTree>
    <p:extLst>
      <p:ext uri="{BB962C8B-B14F-4D97-AF65-F5344CB8AC3E}">
        <p14:creationId xmlns:p14="http://schemas.microsoft.com/office/powerpoint/2010/main" val="1669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258" y="365126"/>
            <a:ext cx="8089557" cy="50808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7C7C81"/>
                </a:solidFill>
                <a:latin typeface="+mn-lt"/>
              </a:rPr>
              <a:t>Wat vooraf ging…</a:t>
            </a:r>
            <a:endParaRPr lang="nl-NL" sz="2800" dirty="0">
              <a:solidFill>
                <a:srgbClr val="7C7C81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0258" y="1581665"/>
            <a:ext cx="8089556" cy="4595298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7C7C81"/>
                </a:solidFill>
              </a:rPr>
              <a:t>ESS: examens </a:t>
            </a:r>
            <a:r>
              <a:rPr lang="nl-NL" dirty="0">
                <a:solidFill>
                  <a:srgbClr val="7C7C81"/>
                </a:solidFill>
              </a:rPr>
              <a:t>i.s.m. onderwijs en bedrijfsleven vanaf 2003</a:t>
            </a:r>
          </a:p>
          <a:p>
            <a:r>
              <a:rPr lang="nl-NL" dirty="0">
                <a:solidFill>
                  <a:srgbClr val="7C7C81"/>
                </a:solidFill>
              </a:rPr>
              <a:t>Samenvoeging </a:t>
            </a:r>
            <a:r>
              <a:rPr lang="nl-NL" dirty="0" smtClean="0">
                <a:solidFill>
                  <a:srgbClr val="7C7C81"/>
                </a:solidFill>
              </a:rPr>
              <a:t>kenniscentra </a:t>
            </a:r>
            <a:endParaRPr lang="nl-NL" dirty="0">
              <a:solidFill>
                <a:srgbClr val="7C7C81"/>
              </a:solidFill>
            </a:endParaRPr>
          </a:p>
          <a:p>
            <a:r>
              <a:rPr lang="nl-NL" dirty="0">
                <a:solidFill>
                  <a:srgbClr val="7C7C81"/>
                </a:solidFill>
              </a:rPr>
              <a:t>Overleg </a:t>
            </a:r>
            <a:r>
              <a:rPr lang="nl-NL" dirty="0" err="1">
                <a:solidFill>
                  <a:srgbClr val="7C7C81"/>
                </a:solidFill>
              </a:rPr>
              <a:t>Btg</a:t>
            </a:r>
            <a:r>
              <a:rPr lang="nl-NL" dirty="0">
                <a:solidFill>
                  <a:srgbClr val="7C7C81"/>
                </a:solidFill>
              </a:rPr>
              <a:t>-leden september 2014</a:t>
            </a:r>
          </a:p>
          <a:p>
            <a:r>
              <a:rPr lang="nl-NL" dirty="0">
                <a:solidFill>
                  <a:srgbClr val="7C7C81"/>
                </a:solidFill>
              </a:rPr>
              <a:t>Criteria voor </a:t>
            </a:r>
            <a:r>
              <a:rPr lang="nl-NL" dirty="0" smtClean="0">
                <a:solidFill>
                  <a:srgbClr val="7C7C81"/>
                </a:solidFill>
              </a:rPr>
              <a:t>doorstart</a:t>
            </a:r>
          </a:p>
          <a:p>
            <a:endParaRPr lang="nl-NL" dirty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Maart 2015: 	Startbijeenkomst </a:t>
            </a:r>
            <a:r>
              <a:rPr lang="nl-NL" dirty="0" err="1">
                <a:solidFill>
                  <a:srgbClr val="7C7C81"/>
                </a:solidFill>
              </a:rPr>
              <a:t>Btg</a:t>
            </a:r>
            <a:r>
              <a:rPr lang="nl-NL" dirty="0">
                <a:solidFill>
                  <a:srgbClr val="7C7C81"/>
                </a:solidFill>
              </a:rPr>
              <a:t>/ ESS </a:t>
            </a:r>
            <a:endParaRPr lang="nl-NL" dirty="0" smtClean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Mei</a:t>
            </a:r>
            <a:r>
              <a:rPr lang="nl-NL" dirty="0">
                <a:solidFill>
                  <a:srgbClr val="7C7C81"/>
                </a:solidFill>
              </a:rPr>
              <a:t>/ juni </a:t>
            </a:r>
            <a:r>
              <a:rPr lang="nl-NL" dirty="0" smtClean="0">
                <a:solidFill>
                  <a:srgbClr val="7C7C81"/>
                </a:solidFill>
              </a:rPr>
              <a:t>2015:  	</a:t>
            </a:r>
            <a:r>
              <a:rPr lang="nl-NL" dirty="0" err="1" smtClean="0">
                <a:solidFill>
                  <a:srgbClr val="7C7C81"/>
                </a:solidFill>
              </a:rPr>
              <a:t>Werkgroepbijeenkomsten</a:t>
            </a:r>
            <a:endParaRPr lang="nl-NL" dirty="0" smtClean="0">
              <a:solidFill>
                <a:srgbClr val="7C7C81"/>
              </a:solidFill>
            </a:endParaRPr>
          </a:p>
          <a:p>
            <a:r>
              <a:rPr lang="nl-NL" dirty="0" smtClean="0">
                <a:solidFill>
                  <a:srgbClr val="7C7C81"/>
                </a:solidFill>
              </a:rPr>
              <a:t>Najaar 2015: 	Expertgroepen</a:t>
            </a:r>
            <a:endParaRPr lang="nl-NL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780</Words>
  <Application>Microsoft Office PowerPoint</Application>
  <PresentationFormat>Diavoorstelling (4:3)</PresentationFormat>
  <Paragraphs>317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Verdana</vt:lpstr>
      <vt:lpstr>Kantoorthema</vt:lpstr>
      <vt:lpstr> Relatiemiddag ESS </vt:lpstr>
      <vt:lpstr>Programma</vt:lpstr>
      <vt:lpstr>Examinering MBO op politieke agenda</vt:lpstr>
      <vt:lpstr>PowerPoint-presentatie</vt:lpstr>
      <vt:lpstr>Drijfveer ESS-medewerkers</vt:lpstr>
      <vt:lpstr>Kernwaarden</vt:lpstr>
      <vt:lpstr>PowerPoint-presentatie</vt:lpstr>
      <vt:lpstr>Huidige ESS</vt:lpstr>
      <vt:lpstr>Wat vooraf ging…</vt:lpstr>
      <vt:lpstr>Doelstelling</vt:lpstr>
      <vt:lpstr>Uitgangspunten ESS (1)</vt:lpstr>
      <vt:lpstr>Uitgangspunten ESS (2)</vt:lpstr>
      <vt:lpstr>PowerPoint-presentatie</vt:lpstr>
      <vt:lpstr>PDCA-cyclus</vt:lpstr>
      <vt:lpstr>Kwaliteitsborging</vt:lpstr>
      <vt:lpstr>Overlegstructuur</vt:lpstr>
      <vt:lpstr>Samenwerking vanaf 1 augustus 2015</vt:lpstr>
      <vt:lpstr>ESS organisatie</vt:lpstr>
      <vt:lpstr>Betekenisgeving</vt:lpstr>
      <vt:lpstr>Kennis delen</vt:lpstr>
      <vt:lpstr>Productaanbod bij herziene dossiers</vt:lpstr>
      <vt:lpstr>PowerPoint-presentatie</vt:lpstr>
      <vt:lpstr>Aanbod retail</vt:lpstr>
      <vt:lpstr>Aanbod commercie</vt:lpstr>
      <vt:lpstr>Aanbod logistiek</vt:lpstr>
      <vt:lpstr>Aanbod wonen</vt:lpstr>
      <vt:lpstr>Aanbod mode</vt:lpstr>
      <vt:lpstr>Overig aanbod</vt:lpstr>
      <vt:lpstr>Keuzedelen</vt:lpstr>
      <vt:lpstr> Keuzedeelexamen Internationaal I                          </vt:lpstr>
      <vt:lpstr>Eenjarige specialisten opleiding</vt:lpstr>
      <vt:lpstr>Ontwikkelaars gevraagd</vt:lpstr>
      <vt:lpstr>Uitdagingen</vt:lpstr>
      <vt:lpstr>www.essmbo.nl</vt:lpstr>
      <vt:lpstr>Samen + werken = kwaliteit</vt:lpstr>
      <vt:lpstr>Zaalindeling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&lt;Titel&gt;</dc:title>
  <dc:creator>Anneke Bronkhorst</dc:creator>
  <cp:lastModifiedBy>Antoinette Sonneveld</cp:lastModifiedBy>
  <cp:revision>84</cp:revision>
  <cp:lastPrinted>2015-11-10T09:12:35Z</cp:lastPrinted>
  <dcterms:created xsi:type="dcterms:W3CDTF">2015-01-19T11:04:52Z</dcterms:created>
  <dcterms:modified xsi:type="dcterms:W3CDTF">2015-11-13T13:11:27Z</dcterms:modified>
</cp:coreProperties>
</file>